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Lato Bold" panose="020B0604020202020204" charset="0"/>
      <p:regular r:id="rId16"/>
    </p:embeddedFont>
    <p:embeddedFont>
      <p:font typeface="League Spartan" panose="020B0604020202020204" charset="0"/>
      <p:regular r:id="rId17"/>
    </p:embeddedFont>
    <p:embeddedFont>
      <p:font typeface="Lovelo" panose="020B0604020202020204" charset="0"/>
      <p:regular r:id="rId18"/>
    </p:embeddedFont>
    <p:embeddedFont>
      <p:font typeface="Maven Pro" panose="020B0604020202020204" charset="0"/>
      <p:regular r:id="rId19"/>
    </p:embeddedFont>
    <p:embeddedFont>
      <p:font typeface="Maven Pro Bold" panose="020B0604020202020204" charset="0"/>
      <p:regular r:id="rId20"/>
    </p:embeddedFont>
    <p:embeddedFont>
      <p:font typeface="Montserrat Classic Bold" panose="020B0604020202020204" charset="0"/>
      <p:regular r:id="rId21"/>
    </p:embeddedFont>
    <p:embeddedFont>
      <p:font typeface="Poppins" panose="00000500000000000000"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113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506493" y="2277286"/>
            <a:ext cx="2798530" cy="2037272"/>
          </a:xfrm>
          <a:prstGeom prst="rect">
            <a:avLst/>
          </a:prstGeom>
        </p:spPr>
        <p:txBody>
          <a:bodyPr lIns="0" tIns="0" rIns="0" bIns="0" rtlCol="0" anchor="t">
            <a:spAutoFit/>
          </a:bodyPr>
          <a:lstStyle/>
          <a:p>
            <a:pPr>
              <a:lnSpc>
                <a:spcPts val="16653"/>
              </a:lnSpc>
              <a:spcBef>
                <a:spcPct val="0"/>
              </a:spcBef>
            </a:pPr>
            <a:r>
              <a:rPr lang="en-US" sz="11895">
                <a:solidFill>
                  <a:srgbClr val="000000"/>
                </a:solidFill>
                <a:latin typeface="Lato Bold"/>
              </a:rPr>
              <a:t>FEE</a:t>
            </a:r>
          </a:p>
        </p:txBody>
      </p:sp>
      <p:sp>
        <p:nvSpPr>
          <p:cNvPr id="7" name="TextBox 7"/>
          <p:cNvSpPr txBox="1"/>
          <p:nvPr/>
        </p:nvSpPr>
        <p:spPr>
          <a:xfrm>
            <a:off x="3506493" y="4306698"/>
            <a:ext cx="11666449" cy="1325179"/>
          </a:xfrm>
          <a:prstGeom prst="rect">
            <a:avLst/>
          </a:prstGeom>
        </p:spPr>
        <p:txBody>
          <a:bodyPr lIns="0" tIns="0" rIns="0" bIns="0" rtlCol="0" anchor="t">
            <a:spAutoFit/>
          </a:bodyPr>
          <a:lstStyle/>
          <a:p>
            <a:pPr>
              <a:lnSpc>
                <a:spcPts val="10904"/>
              </a:lnSpc>
              <a:spcBef>
                <a:spcPct val="0"/>
              </a:spcBef>
            </a:pPr>
            <a:r>
              <a:rPr lang="en-US" sz="7789">
                <a:solidFill>
                  <a:srgbClr val="593C8F"/>
                </a:solidFill>
                <a:latin typeface="League Spartan"/>
              </a:rPr>
              <a:t>PROJECT EVALUATION</a:t>
            </a:r>
          </a:p>
        </p:txBody>
      </p:sp>
      <p:sp>
        <p:nvSpPr>
          <p:cNvPr id="8" name="AutoShape 8"/>
          <p:cNvSpPr/>
          <p:nvPr/>
        </p:nvSpPr>
        <p:spPr>
          <a:xfrm flipV="1">
            <a:off x="3648322" y="5611372"/>
            <a:ext cx="9687995" cy="20505"/>
          </a:xfrm>
          <a:prstGeom prst="line">
            <a:avLst/>
          </a:prstGeom>
          <a:ln w="38100" cap="flat">
            <a:solidFill>
              <a:srgbClr val="000000"/>
            </a:solidFill>
            <a:prstDash val="solid"/>
            <a:headEnd type="none" w="sm" len="sm"/>
            <a:tailEnd type="none" w="sm" len="sm"/>
          </a:ln>
        </p:spPr>
      </p:sp>
      <p:sp>
        <p:nvSpPr>
          <p:cNvPr id="9" name="Freeform 9"/>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648322" y="6034313"/>
            <a:ext cx="1929736" cy="471693"/>
          </a:xfrm>
          <a:prstGeom prst="rect">
            <a:avLst/>
          </a:prstGeom>
        </p:spPr>
        <p:txBody>
          <a:bodyPr lIns="0" tIns="0" rIns="0" bIns="0" rtlCol="0" anchor="t">
            <a:spAutoFit/>
          </a:bodyPr>
          <a:lstStyle/>
          <a:p>
            <a:pPr>
              <a:lnSpc>
                <a:spcPts val="3745"/>
              </a:lnSpc>
              <a:spcBef>
                <a:spcPct val="0"/>
              </a:spcBef>
            </a:pPr>
            <a:r>
              <a:rPr lang="en-US" sz="2675">
                <a:solidFill>
                  <a:srgbClr val="000000"/>
                </a:solidFill>
                <a:latin typeface="Poppins"/>
              </a:rPr>
              <a:t>Submit to-</a:t>
            </a:r>
          </a:p>
        </p:txBody>
      </p:sp>
      <p:sp>
        <p:nvSpPr>
          <p:cNvPr id="11" name="TextBox 11"/>
          <p:cNvSpPr txBox="1"/>
          <p:nvPr/>
        </p:nvSpPr>
        <p:spPr>
          <a:xfrm>
            <a:off x="3648322" y="6429805"/>
            <a:ext cx="2944391" cy="471693"/>
          </a:xfrm>
          <a:prstGeom prst="rect">
            <a:avLst/>
          </a:prstGeom>
        </p:spPr>
        <p:txBody>
          <a:bodyPr lIns="0" tIns="0" rIns="0" bIns="0" rtlCol="0" anchor="t">
            <a:spAutoFit/>
          </a:bodyPr>
          <a:lstStyle/>
          <a:p>
            <a:pPr>
              <a:lnSpc>
                <a:spcPts val="3745"/>
              </a:lnSpc>
              <a:spcBef>
                <a:spcPct val="0"/>
              </a:spcBef>
            </a:pPr>
            <a:r>
              <a:rPr lang="en-US" sz="2675">
                <a:solidFill>
                  <a:srgbClr val="000000"/>
                </a:solidFill>
                <a:latin typeface="Poppins"/>
              </a:rPr>
              <a:t>Ms.Preenu Mittan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rot="-5400000">
            <a:off x="7600950" y="825748"/>
            <a:ext cx="3086100" cy="18288000"/>
            <a:chOff x="0" y="0"/>
            <a:chExt cx="812800" cy="4816593"/>
          </a:xfrm>
        </p:grpSpPr>
        <p:sp>
          <p:nvSpPr>
            <p:cNvPr id="4" name="Freeform 4"/>
            <p:cNvSpPr/>
            <p:nvPr/>
          </p:nvSpPr>
          <p:spPr>
            <a:xfrm>
              <a:off x="0" y="0"/>
              <a:ext cx="812800" cy="4816592"/>
            </a:xfrm>
            <a:custGeom>
              <a:avLst/>
              <a:gdLst/>
              <a:ahLst/>
              <a:cxnLst/>
              <a:rect l="l" t="t" r="r" b="b"/>
              <a:pathLst>
                <a:path w="812800" h="4816592">
                  <a:moveTo>
                    <a:pt x="0" y="0"/>
                  </a:moveTo>
                  <a:lnTo>
                    <a:pt x="812800" y="0"/>
                  </a:lnTo>
                  <a:lnTo>
                    <a:pt x="812800" y="4816592"/>
                  </a:lnTo>
                  <a:lnTo>
                    <a:pt x="0" y="4816592"/>
                  </a:lnTo>
                  <a:close/>
                </a:path>
              </a:pathLst>
            </a:custGeom>
            <a:solidFill>
              <a:srgbClr val="593C8F"/>
            </a:solidFill>
          </p:spPr>
        </p:sp>
        <p:sp>
          <p:nvSpPr>
            <p:cNvPr id="5" name="TextBox 5"/>
            <p:cNvSpPr txBox="1"/>
            <p:nvPr/>
          </p:nvSpPr>
          <p:spPr>
            <a:xfrm>
              <a:off x="0" y="-47625"/>
              <a:ext cx="812800" cy="486421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818986"/>
            <a:ext cx="16230600" cy="7127453"/>
            <a:chOff x="0" y="0"/>
            <a:chExt cx="2514545" cy="1104229"/>
          </a:xfrm>
        </p:grpSpPr>
        <p:sp>
          <p:nvSpPr>
            <p:cNvPr id="7" name="Freeform 7"/>
            <p:cNvSpPr/>
            <p:nvPr/>
          </p:nvSpPr>
          <p:spPr>
            <a:xfrm>
              <a:off x="0" y="0"/>
              <a:ext cx="2514545" cy="1104229"/>
            </a:xfrm>
            <a:custGeom>
              <a:avLst/>
              <a:gdLst/>
              <a:ahLst/>
              <a:cxnLst/>
              <a:rect l="l" t="t" r="r" b="b"/>
              <a:pathLst>
                <a:path w="2514545" h="1104229">
                  <a:moveTo>
                    <a:pt x="0" y="0"/>
                  </a:moveTo>
                  <a:lnTo>
                    <a:pt x="2514545" y="0"/>
                  </a:lnTo>
                  <a:lnTo>
                    <a:pt x="2514545" y="1104229"/>
                  </a:lnTo>
                  <a:lnTo>
                    <a:pt x="0" y="1104229"/>
                  </a:lnTo>
                  <a:close/>
                </a:path>
              </a:pathLst>
            </a:custGeom>
            <a:blipFill>
              <a:blip r:embed="rId3"/>
              <a:stretch>
                <a:fillRect l="-7359" t="-351079" r="-9810" b="-684326"/>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rot="-5400000">
            <a:off x="7600950" y="825748"/>
            <a:ext cx="3086100" cy="18288000"/>
            <a:chOff x="0" y="0"/>
            <a:chExt cx="812800" cy="4816593"/>
          </a:xfrm>
        </p:grpSpPr>
        <p:sp>
          <p:nvSpPr>
            <p:cNvPr id="4" name="Freeform 4"/>
            <p:cNvSpPr/>
            <p:nvPr/>
          </p:nvSpPr>
          <p:spPr>
            <a:xfrm>
              <a:off x="0" y="0"/>
              <a:ext cx="812800" cy="4816592"/>
            </a:xfrm>
            <a:custGeom>
              <a:avLst/>
              <a:gdLst/>
              <a:ahLst/>
              <a:cxnLst/>
              <a:rect l="l" t="t" r="r" b="b"/>
              <a:pathLst>
                <a:path w="812800" h="4816592">
                  <a:moveTo>
                    <a:pt x="0" y="0"/>
                  </a:moveTo>
                  <a:lnTo>
                    <a:pt x="812800" y="0"/>
                  </a:lnTo>
                  <a:lnTo>
                    <a:pt x="812800" y="4816592"/>
                  </a:lnTo>
                  <a:lnTo>
                    <a:pt x="0" y="4816592"/>
                  </a:lnTo>
                  <a:close/>
                </a:path>
              </a:pathLst>
            </a:custGeom>
            <a:solidFill>
              <a:srgbClr val="593C8F"/>
            </a:solidFill>
          </p:spPr>
        </p:sp>
        <p:sp>
          <p:nvSpPr>
            <p:cNvPr id="5" name="TextBox 5"/>
            <p:cNvSpPr txBox="1"/>
            <p:nvPr/>
          </p:nvSpPr>
          <p:spPr>
            <a:xfrm>
              <a:off x="0" y="-47625"/>
              <a:ext cx="812800" cy="486421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818986"/>
            <a:ext cx="16230600" cy="7127453"/>
            <a:chOff x="0" y="0"/>
            <a:chExt cx="2514545" cy="1104229"/>
          </a:xfrm>
        </p:grpSpPr>
        <p:sp>
          <p:nvSpPr>
            <p:cNvPr id="7" name="Freeform 7"/>
            <p:cNvSpPr/>
            <p:nvPr/>
          </p:nvSpPr>
          <p:spPr>
            <a:xfrm>
              <a:off x="0" y="0"/>
              <a:ext cx="2514545" cy="1104229"/>
            </a:xfrm>
            <a:custGeom>
              <a:avLst/>
              <a:gdLst/>
              <a:ahLst/>
              <a:cxnLst/>
              <a:rect l="l" t="t" r="r" b="b"/>
              <a:pathLst>
                <a:path w="2514545" h="1104229">
                  <a:moveTo>
                    <a:pt x="0" y="0"/>
                  </a:moveTo>
                  <a:lnTo>
                    <a:pt x="2514545" y="0"/>
                  </a:lnTo>
                  <a:lnTo>
                    <a:pt x="2514545" y="1104229"/>
                  </a:lnTo>
                  <a:lnTo>
                    <a:pt x="0" y="1104229"/>
                  </a:lnTo>
                  <a:close/>
                </a:path>
              </a:pathLst>
            </a:custGeom>
            <a:blipFill>
              <a:blip r:embed="rId3"/>
              <a:stretch>
                <a:fillRect l="-7298" t="-996604" r="-9871" b="-38801"/>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4179294" y="639536"/>
            <a:ext cx="9929412" cy="1781188"/>
          </a:xfrm>
          <a:prstGeom prst="rect">
            <a:avLst/>
          </a:prstGeom>
        </p:spPr>
        <p:txBody>
          <a:bodyPr lIns="0" tIns="0" rIns="0" bIns="0" rtlCol="0" anchor="t">
            <a:spAutoFit/>
          </a:bodyPr>
          <a:lstStyle/>
          <a:p>
            <a:pPr marL="0" lvl="0" indent="0" algn="ctr">
              <a:lnSpc>
                <a:spcPts val="14278"/>
              </a:lnSpc>
              <a:spcBef>
                <a:spcPct val="0"/>
              </a:spcBef>
            </a:pPr>
            <a:r>
              <a:rPr lang="en-US" sz="10899">
                <a:solidFill>
                  <a:srgbClr val="404040"/>
                </a:solidFill>
                <a:latin typeface="Lovelo"/>
              </a:rPr>
              <a:t>KEY FEATURES </a:t>
            </a:r>
          </a:p>
        </p:txBody>
      </p:sp>
      <p:grpSp>
        <p:nvGrpSpPr>
          <p:cNvPr id="4" name="Group 4"/>
          <p:cNvGrpSpPr/>
          <p:nvPr/>
        </p:nvGrpSpPr>
        <p:grpSpPr>
          <a:xfrm>
            <a:off x="1549891" y="3342032"/>
            <a:ext cx="2409483" cy="2409483"/>
            <a:chOff x="0" y="0"/>
            <a:chExt cx="812800" cy="812800"/>
          </a:xfrm>
        </p:grpSpPr>
        <p:sp>
          <p:nvSpPr>
            <p:cNvPr id="5" name="Freeform 5"/>
            <p:cNvSpPr/>
            <p:nvPr/>
          </p:nvSpPr>
          <p:spPr>
            <a:xfrm>
              <a:off x="0" y="0"/>
              <a:ext cx="812800" cy="812800"/>
            </a:xfrm>
            <a:custGeom>
              <a:avLst/>
              <a:gdLst/>
              <a:ahLst/>
              <a:cxnLst/>
              <a:rect l="l" t="t" r="r" b="b"/>
              <a:pathLst>
                <a:path w="812800" h="812800">
                  <a:moveTo>
                    <a:pt x="96393" y="0"/>
                  </a:moveTo>
                  <a:lnTo>
                    <a:pt x="716407" y="0"/>
                  </a:lnTo>
                  <a:cubicBezTo>
                    <a:pt x="769643" y="0"/>
                    <a:pt x="812800" y="43157"/>
                    <a:pt x="812800" y="96393"/>
                  </a:cubicBezTo>
                  <a:lnTo>
                    <a:pt x="812800" y="716407"/>
                  </a:lnTo>
                  <a:cubicBezTo>
                    <a:pt x="812800" y="769643"/>
                    <a:pt x="769643" y="812800"/>
                    <a:pt x="716407" y="812800"/>
                  </a:cubicBezTo>
                  <a:lnTo>
                    <a:pt x="96393" y="812800"/>
                  </a:lnTo>
                  <a:cubicBezTo>
                    <a:pt x="43157" y="812800"/>
                    <a:pt x="0" y="769643"/>
                    <a:pt x="0" y="716407"/>
                  </a:cubicBezTo>
                  <a:lnTo>
                    <a:pt x="0" y="96393"/>
                  </a:lnTo>
                  <a:cubicBezTo>
                    <a:pt x="0" y="43157"/>
                    <a:pt x="43157" y="0"/>
                    <a:pt x="96393" y="0"/>
                  </a:cubicBezTo>
                  <a:close/>
                </a:path>
              </a:pathLst>
            </a:custGeom>
            <a:solidFill>
              <a:srgbClr val="593C8F"/>
            </a:solidFill>
          </p:spPr>
        </p:sp>
        <p:sp>
          <p:nvSpPr>
            <p:cNvPr id="6" name="TextBox 6"/>
            <p:cNvSpPr txBox="1"/>
            <p:nvPr/>
          </p:nvSpPr>
          <p:spPr>
            <a:xfrm>
              <a:off x="0" y="114300"/>
              <a:ext cx="812800" cy="698500"/>
            </a:xfrm>
            <a:prstGeom prst="rect">
              <a:avLst/>
            </a:prstGeom>
          </p:spPr>
          <p:txBody>
            <a:bodyPr lIns="50800" tIns="50800" rIns="50800" bIns="50800" rtlCol="0" anchor="ctr"/>
            <a:lstStyle/>
            <a:p>
              <a:pPr algn="ctr">
                <a:lnSpc>
                  <a:spcPts val="7724"/>
                </a:lnSpc>
              </a:pPr>
              <a:r>
                <a:rPr lang="en-US" sz="7499" spc="532">
                  <a:solidFill>
                    <a:srgbClr val="FFFFFF"/>
                  </a:solidFill>
                  <a:latin typeface="Montserrat Classic Bold"/>
                </a:rPr>
                <a:t>01</a:t>
              </a:r>
            </a:p>
          </p:txBody>
        </p:sp>
      </p:grpSp>
      <p:grpSp>
        <p:nvGrpSpPr>
          <p:cNvPr id="7" name="Group 7"/>
          <p:cNvGrpSpPr/>
          <p:nvPr/>
        </p:nvGrpSpPr>
        <p:grpSpPr>
          <a:xfrm>
            <a:off x="7403404" y="3342032"/>
            <a:ext cx="2409483" cy="2409483"/>
            <a:chOff x="0" y="0"/>
            <a:chExt cx="812800" cy="812800"/>
          </a:xfrm>
        </p:grpSpPr>
        <p:sp>
          <p:nvSpPr>
            <p:cNvPr id="8" name="Freeform 8"/>
            <p:cNvSpPr/>
            <p:nvPr/>
          </p:nvSpPr>
          <p:spPr>
            <a:xfrm>
              <a:off x="0" y="0"/>
              <a:ext cx="812800" cy="812800"/>
            </a:xfrm>
            <a:custGeom>
              <a:avLst/>
              <a:gdLst/>
              <a:ahLst/>
              <a:cxnLst/>
              <a:rect l="l" t="t" r="r" b="b"/>
              <a:pathLst>
                <a:path w="812800" h="812800">
                  <a:moveTo>
                    <a:pt x="96393" y="0"/>
                  </a:moveTo>
                  <a:lnTo>
                    <a:pt x="716407" y="0"/>
                  </a:lnTo>
                  <a:cubicBezTo>
                    <a:pt x="769643" y="0"/>
                    <a:pt x="812800" y="43157"/>
                    <a:pt x="812800" y="96393"/>
                  </a:cubicBezTo>
                  <a:lnTo>
                    <a:pt x="812800" y="716407"/>
                  </a:lnTo>
                  <a:cubicBezTo>
                    <a:pt x="812800" y="769643"/>
                    <a:pt x="769643" y="812800"/>
                    <a:pt x="716407" y="812800"/>
                  </a:cubicBezTo>
                  <a:lnTo>
                    <a:pt x="96393" y="812800"/>
                  </a:lnTo>
                  <a:cubicBezTo>
                    <a:pt x="43157" y="812800"/>
                    <a:pt x="0" y="769643"/>
                    <a:pt x="0" y="716407"/>
                  </a:cubicBezTo>
                  <a:lnTo>
                    <a:pt x="0" y="96393"/>
                  </a:lnTo>
                  <a:cubicBezTo>
                    <a:pt x="0" y="43157"/>
                    <a:pt x="43157" y="0"/>
                    <a:pt x="96393" y="0"/>
                  </a:cubicBezTo>
                  <a:close/>
                </a:path>
              </a:pathLst>
            </a:custGeom>
            <a:solidFill>
              <a:srgbClr val="593C8F"/>
            </a:solidFill>
          </p:spPr>
        </p:sp>
        <p:sp>
          <p:nvSpPr>
            <p:cNvPr id="9" name="TextBox 9"/>
            <p:cNvSpPr txBox="1"/>
            <p:nvPr/>
          </p:nvSpPr>
          <p:spPr>
            <a:xfrm>
              <a:off x="0" y="114300"/>
              <a:ext cx="812800" cy="698500"/>
            </a:xfrm>
            <a:prstGeom prst="rect">
              <a:avLst/>
            </a:prstGeom>
          </p:spPr>
          <p:txBody>
            <a:bodyPr lIns="50800" tIns="50800" rIns="50800" bIns="50800" rtlCol="0" anchor="ctr"/>
            <a:lstStyle/>
            <a:p>
              <a:pPr algn="ctr">
                <a:lnSpc>
                  <a:spcPts val="7724"/>
                </a:lnSpc>
              </a:pPr>
              <a:r>
                <a:rPr lang="en-US" sz="7499" spc="532">
                  <a:solidFill>
                    <a:srgbClr val="FFFFFF"/>
                  </a:solidFill>
                  <a:latin typeface="Montserrat Classic Bold"/>
                </a:rPr>
                <a:t>02</a:t>
              </a:r>
            </a:p>
          </p:txBody>
        </p:sp>
      </p:grpSp>
      <p:grpSp>
        <p:nvGrpSpPr>
          <p:cNvPr id="10" name="Group 10"/>
          <p:cNvGrpSpPr/>
          <p:nvPr/>
        </p:nvGrpSpPr>
        <p:grpSpPr>
          <a:xfrm>
            <a:off x="13804321" y="3342032"/>
            <a:ext cx="2409483" cy="2409483"/>
            <a:chOff x="0" y="0"/>
            <a:chExt cx="812800" cy="812800"/>
          </a:xfrm>
        </p:grpSpPr>
        <p:sp>
          <p:nvSpPr>
            <p:cNvPr id="11" name="Freeform 11"/>
            <p:cNvSpPr/>
            <p:nvPr/>
          </p:nvSpPr>
          <p:spPr>
            <a:xfrm>
              <a:off x="0" y="0"/>
              <a:ext cx="812800" cy="812800"/>
            </a:xfrm>
            <a:custGeom>
              <a:avLst/>
              <a:gdLst/>
              <a:ahLst/>
              <a:cxnLst/>
              <a:rect l="l" t="t" r="r" b="b"/>
              <a:pathLst>
                <a:path w="812800" h="812800">
                  <a:moveTo>
                    <a:pt x="96393" y="0"/>
                  </a:moveTo>
                  <a:lnTo>
                    <a:pt x="716407" y="0"/>
                  </a:lnTo>
                  <a:cubicBezTo>
                    <a:pt x="769643" y="0"/>
                    <a:pt x="812800" y="43157"/>
                    <a:pt x="812800" y="96393"/>
                  </a:cubicBezTo>
                  <a:lnTo>
                    <a:pt x="812800" y="716407"/>
                  </a:lnTo>
                  <a:cubicBezTo>
                    <a:pt x="812800" y="769643"/>
                    <a:pt x="769643" y="812800"/>
                    <a:pt x="716407" y="812800"/>
                  </a:cubicBezTo>
                  <a:lnTo>
                    <a:pt x="96393" y="812800"/>
                  </a:lnTo>
                  <a:cubicBezTo>
                    <a:pt x="43157" y="812800"/>
                    <a:pt x="0" y="769643"/>
                    <a:pt x="0" y="716407"/>
                  </a:cubicBezTo>
                  <a:lnTo>
                    <a:pt x="0" y="96393"/>
                  </a:lnTo>
                  <a:cubicBezTo>
                    <a:pt x="0" y="43157"/>
                    <a:pt x="43157" y="0"/>
                    <a:pt x="96393" y="0"/>
                  </a:cubicBezTo>
                  <a:close/>
                </a:path>
              </a:pathLst>
            </a:custGeom>
            <a:solidFill>
              <a:srgbClr val="593C8F"/>
            </a:solidFill>
          </p:spPr>
        </p:sp>
        <p:sp>
          <p:nvSpPr>
            <p:cNvPr id="12" name="TextBox 12"/>
            <p:cNvSpPr txBox="1"/>
            <p:nvPr/>
          </p:nvSpPr>
          <p:spPr>
            <a:xfrm>
              <a:off x="0" y="114300"/>
              <a:ext cx="812800" cy="698500"/>
            </a:xfrm>
            <a:prstGeom prst="rect">
              <a:avLst/>
            </a:prstGeom>
          </p:spPr>
          <p:txBody>
            <a:bodyPr lIns="50800" tIns="50800" rIns="50800" bIns="50800" rtlCol="0" anchor="ctr"/>
            <a:lstStyle/>
            <a:p>
              <a:pPr algn="ctr">
                <a:lnSpc>
                  <a:spcPts val="7724"/>
                </a:lnSpc>
              </a:pPr>
              <a:r>
                <a:rPr lang="en-US" sz="7499" spc="532">
                  <a:solidFill>
                    <a:srgbClr val="FFFFFF"/>
                  </a:solidFill>
                  <a:latin typeface="Montserrat Classic Bold"/>
                </a:rPr>
                <a:t>03</a:t>
              </a:r>
            </a:p>
          </p:txBody>
        </p:sp>
      </p:grpSp>
      <p:sp>
        <p:nvSpPr>
          <p:cNvPr id="13" name="TextBox 13"/>
          <p:cNvSpPr txBox="1"/>
          <p:nvPr/>
        </p:nvSpPr>
        <p:spPr>
          <a:xfrm>
            <a:off x="753105" y="6106666"/>
            <a:ext cx="4003055" cy="1491478"/>
          </a:xfrm>
          <a:prstGeom prst="rect">
            <a:avLst/>
          </a:prstGeom>
        </p:spPr>
        <p:txBody>
          <a:bodyPr lIns="0" tIns="0" rIns="0" bIns="0" rtlCol="0" anchor="t">
            <a:spAutoFit/>
          </a:bodyPr>
          <a:lstStyle/>
          <a:p>
            <a:pPr algn="ctr">
              <a:lnSpc>
                <a:spcPts val="3930"/>
              </a:lnSpc>
              <a:spcBef>
                <a:spcPct val="0"/>
              </a:spcBef>
            </a:pPr>
            <a:r>
              <a:rPr lang="en-US" sz="3000">
                <a:solidFill>
                  <a:srgbClr val="000000"/>
                </a:solidFill>
                <a:latin typeface="Maven Pro"/>
              </a:rPr>
              <a:t>Create, organize, and manage courses with ease.</a:t>
            </a:r>
          </a:p>
        </p:txBody>
      </p:sp>
      <p:sp>
        <p:nvSpPr>
          <p:cNvPr id="14" name="TextBox 14"/>
          <p:cNvSpPr txBox="1"/>
          <p:nvPr/>
        </p:nvSpPr>
        <p:spPr>
          <a:xfrm>
            <a:off x="6140878" y="6106666"/>
            <a:ext cx="4957633" cy="1491478"/>
          </a:xfrm>
          <a:prstGeom prst="rect">
            <a:avLst/>
          </a:prstGeom>
        </p:spPr>
        <p:txBody>
          <a:bodyPr lIns="0" tIns="0" rIns="0" bIns="0" rtlCol="0" anchor="t">
            <a:spAutoFit/>
          </a:bodyPr>
          <a:lstStyle/>
          <a:p>
            <a:pPr algn="ctr">
              <a:lnSpc>
                <a:spcPts val="3930"/>
              </a:lnSpc>
              <a:spcBef>
                <a:spcPct val="0"/>
              </a:spcBef>
            </a:pPr>
            <a:r>
              <a:rPr lang="en-US" sz="3000">
                <a:solidFill>
                  <a:srgbClr val="000000"/>
                </a:solidFill>
                <a:latin typeface="Maven Pro"/>
              </a:rPr>
              <a:t>Deliver diverse educational</a:t>
            </a:r>
          </a:p>
          <a:p>
            <a:pPr algn="ctr">
              <a:lnSpc>
                <a:spcPts val="3930"/>
              </a:lnSpc>
              <a:spcBef>
                <a:spcPct val="0"/>
              </a:spcBef>
            </a:pPr>
            <a:r>
              <a:rPr lang="en-US" sz="3000">
                <a:solidFill>
                  <a:srgbClr val="000000"/>
                </a:solidFill>
                <a:latin typeface="Maven Pro"/>
              </a:rPr>
              <a:t> content including text, </a:t>
            </a:r>
          </a:p>
          <a:p>
            <a:pPr algn="ctr">
              <a:lnSpc>
                <a:spcPts val="3930"/>
              </a:lnSpc>
              <a:spcBef>
                <a:spcPct val="0"/>
              </a:spcBef>
            </a:pPr>
            <a:r>
              <a:rPr lang="en-US" sz="3000">
                <a:solidFill>
                  <a:srgbClr val="000000"/>
                </a:solidFill>
                <a:latin typeface="Maven Pro"/>
              </a:rPr>
              <a:t>videos, and assessments.</a:t>
            </a:r>
          </a:p>
        </p:txBody>
      </p:sp>
      <p:sp>
        <p:nvSpPr>
          <p:cNvPr id="15" name="TextBox 15"/>
          <p:cNvSpPr txBox="1"/>
          <p:nvPr/>
        </p:nvSpPr>
        <p:spPr>
          <a:xfrm>
            <a:off x="12479636" y="6106666"/>
            <a:ext cx="5051666" cy="1491478"/>
          </a:xfrm>
          <a:prstGeom prst="rect">
            <a:avLst/>
          </a:prstGeom>
        </p:spPr>
        <p:txBody>
          <a:bodyPr lIns="0" tIns="0" rIns="0" bIns="0" rtlCol="0" anchor="t">
            <a:spAutoFit/>
          </a:bodyPr>
          <a:lstStyle/>
          <a:p>
            <a:pPr algn="ctr">
              <a:lnSpc>
                <a:spcPts val="3930"/>
              </a:lnSpc>
              <a:spcBef>
                <a:spcPct val="0"/>
              </a:spcBef>
            </a:pPr>
            <a:r>
              <a:rPr lang="en-US" sz="3000">
                <a:solidFill>
                  <a:srgbClr val="000000"/>
                </a:solidFill>
                <a:latin typeface="Maven Pro"/>
              </a:rPr>
              <a:t> Enable sharing and connecting with peers on discussion forums.</a:t>
            </a:r>
          </a:p>
        </p:txBody>
      </p:sp>
      <p:grpSp>
        <p:nvGrpSpPr>
          <p:cNvPr id="16" name="Group 16"/>
          <p:cNvGrpSpPr/>
          <p:nvPr/>
        </p:nvGrpSpPr>
        <p:grpSpPr>
          <a:xfrm>
            <a:off x="4448376" y="8519451"/>
            <a:ext cx="8934886" cy="1307947"/>
            <a:chOff x="0" y="0"/>
            <a:chExt cx="2353221" cy="344480"/>
          </a:xfrm>
        </p:grpSpPr>
        <p:sp>
          <p:nvSpPr>
            <p:cNvPr id="17" name="Freeform 17"/>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id="18" name="TextBox 18"/>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028700" y="3982159"/>
            <a:ext cx="14954317" cy="980394"/>
          </a:xfrm>
          <a:prstGeom prst="rect">
            <a:avLst/>
          </a:prstGeom>
        </p:spPr>
        <p:txBody>
          <a:bodyPr lIns="0" tIns="0" rIns="0" bIns="0" rtlCol="0" anchor="t">
            <a:spAutoFit/>
          </a:bodyPr>
          <a:lstStyle/>
          <a:p>
            <a:pPr marL="669289" lvl="1" indent="-334645">
              <a:lnSpc>
                <a:spcPts val="3874"/>
              </a:lnSpc>
              <a:buFont typeface="Arial"/>
              <a:buChar char="•"/>
            </a:pPr>
            <a:r>
              <a:rPr lang="en-US" sz="3099">
                <a:solidFill>
                  <a:srgbClr val="404040"/>
                </a:solidFill>
                <a:latin typeface="Maven Pro"/>
              </a:rPr>
              <a:t>Online education platforms revolutionize learning with accessibility, flexibility, and quality.</a:t>
            </a:r>
          </a:p>
        </p:txBody>
      </p:sp>
      <p:sp>
        <p:nvSpPr>
          <p:cNvPr id="4" name="TextBox 4"/>
          <p:cNvSpPr txBox="1"/>
          <p:nvPr/>
        </p:nvSpPr>
        <p:spPr>
          <a:xfrm>
            <a:off x="1028700" y="5100256"/>
            <a:ext cx="13752370" cy="980394"/>
          </a:xfrm>
          <a:prstGeom prst="rect">
            <a:avLst/>
          </a:prstGeom>
        </p:spPr>
        <p:txBody>
          <a:bodyPr lIns="0" tIns="0" rIns="0" bIns="0" rtlCol="0" anchor="t">
            <a:spAutoFit/>
          </a:bodyPr>
          <a:lstStyle/>
          <a:p>
            <a:pPr marL="669289" lvl="1" indent="-334645">
              <a:lnSpc>
                <a:spcPts val="3874"/>
              </a:lnSpc>
              <a:buFont typeface="Arial"/>
              <a:buChar char="•"/>
            </a:pPr>
            <a:r>
              <a:rPr lang="en-US" sz="3099">
                <a:solidFill>
                  <a:srgbClr val="404040"/>
                </a:solidFill>
                <a:latin typeface="Maven Pro"/>
              </a:rPr>
              <a:t>Learners benefit from personalized learning experiences tailored to their needs.</a:t>
            </a:r>
          </a:p>
        </p:txBody>
      </p:sp>
      <p:sp>
        <p:nvSpPr>
          <p:cNvPr id="5" name="TextBox 5"/>
          <p:cNvSpPr txBox="1"/>
          <p:nvPr/>
        </p:nvSpPr>
        <p:spPr>
          <a:xfrm>
            <a:off x="1028700" y="6252101"/>
            <a:ext cx="13732375" cy="980394"/>
          </a:xfrm>
          <a:prstGeom prst="rect">
            <a:avLst/>
          </a:prstGeom>
        </p:spPr>
        <p:txBody>
          <a:bodyPr lIns="0" tIns="0" rIns="0" bIns="0" rtlCol="0" anchor="t">
            <a:spAutoFit/>
          </a:bodyPr>
          <a:lstStyle/>
          <a:p>
            <a:pPr marL="669289" lvl="1" indent="-334645">
              <a:lnSpc>
                <a:spcPts val="3874"/>
              </a:lnSpc>
              <a:buFont typeface="Arial"/>
              <a:buChar char="•"/>
            </a:pPr>
            <a:r>
              <a:rPr lang="en-US" sz="3099">
                <a:solidFill>
                  <a:srgbClr val="404040"/>
                </a:solidFill>
                <a:latin typeface="Maven Pro"/>
              </a:rPr>
              <a:t>Embracing innovation, they democratize education and promote lifelong learning.</a:t>
            </a:r>
          </a:p>
        </p:txBody>
      </p:sp>
      <p:sp>
        <p:nvSpPr>
          <p:cNvPr id="6" name="TextBox 6"/>
          <p:cNvSpPr txBox="1"/>
          <p:nvPr/>
        </p:nvSpPr>
        <p:spPr>
          <a:xfrm>
            <a:off x="1028700" y="7455923"/>
            <a:ext cx="13884809" cy="980394"/>
          </a:xfrm>
          <a:prstGeom prst="rect">
            <a:avLst/>
          </a:prstGeom>
        </p:spPr>
        <p:txBody>
          <a:bodyPr lIns="0" tIns="0" rIns="0" bIns="0" rtlCol="0" anchor="t">
            <a:spAutoFit/>
          </a:bodyPr>
          <a:lstStyle/>
          <a:p>
            <a:pPr marL="669289" lvl="1" indent="-334645">
              <a:lnSpc>
                <a:spcPts val="3874"/>
              </a:lnSpc>
              <a:buFont typeface="Arial"/>
              <a:buChar char="•"/>
            </a:pPr>
            <a:r>
              <a:rPr lang="en-US" sz="3099">
                <a:solidFill>
                  <a:srgbClr val="404040"/>
                </a:solidFill>
                <a:latin typeface="Maven Pro"/>
              </a:rPr>
              <a:t>Online education platforms play a pivotal role in shaping the future of education.</a:t>
            </a:r>
          </a:p>
        </p:txBody>
      </p:sp>
      <p:grpSp>
        <p:nvGrpSpPr>
          <p:cNvPr id="7" name="Group 7"/>
          <p:cNvGrpSpPr/>
          <p:nvPr/>
        </p:nvGrpSpPr>
        <p:grpSpPr>
          <a:xfrm rot="5400000">
            <a:off x="8959850" y="-7519789"/>
            <a:ext cx="368300" cy="18288000"/>
            <a:chOff x="0" y="0"/>
            <a:chExt cx="97001" cy="4816593"/>
          </a:xfrm>
        </p:grpSpPr>
        <p:sp>
          <p:nvSpPr>
            <p:cNvPr id="8" name="Freeform 8"/>
            <p:cNvSpPr/>
            <p:nvPr/>
          </p:nvSpPr>
          <p:spPr>
            <a:xfrm>
              <a:off x="0" y="0"/>
              <a:ext cx="97001" cy="4816592"/>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sp>
        <p:sp>
          <p:nvSpPr>
            <p:cNvPr id="9" name="TextBox 9"/>
            <p:cNvSpPr txBox="1"/>
            <p:nvPr/>
          </p:nvSpPr>
          <p:spPr>
            <a:xfrm>
              <a:off x="0" y="-47625"/>
              <a:ext cx="97001" cy="486421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8700" y="1589286"/>
            <a:ext cx="9850591" cy="1875722"/>
          </a:xfrm>
          <a:prstGeom prst="rect">
            <a:avLst/>
          </a:prstGeom>
        </p:spPr>
        <p:txBody>
          <a:bodyPr lIns="0" tIns="0" rIns="0" bIns="0" rtlCol="0" anchor="t">
            <a:spAutoFit/>
          </a:bodyPr>
          <a:lstStyle/>
          <a:p>
            <a:pPr algn="ctr">
              <a:lnSpc>
                <a:spcPts val="15259"/>
              </a:lnSpc>
            </a:pPr>
            <a:r>
              <a:rPr lang="en-US" sz="10899">
                <a:solidFill>
                  <a:srgbClr val="404040"/>
                </a:solidFill>
                <a:latin typeface="Lovelo"/>
              </a:rPr>
              <a:t>CONCLUSIONS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0" y="5143500"/>
            <a:ext cx="18288000" cy="5143500"/>
            <a:chOff x="0" y="0"/>
            <a:chExt cx="4816593" cy="1354667"/>
          </a:xfrm>
        </p:grpSpPr>
        <p:sp>
          <p:nvSpPr>
            <p:cNvPr id="4" name="Freeform 4"/>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FFFFF">
                <a:alpha val="90980"/>
              </a:srgbClr>
            </a:solidFill>
          </p:spPr>
        </p:sp>
        <p:sp>
          <p:nvSpPr>
            <p:cNvPr id="5" name="TextBox 5"/>
            <p:cNvSpPr txBox="1"/>
            <p:nvPr/>
          </p:nvSpPr>
          <p:spPr>
            <a:xfrm>
              <a:off x="0" y="-47625"/>
              <a:ext cx="4816593" cy="140229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308213" y="5916074"/>
            <a:ext cx="7671574" cy="1800932"/>
          </a:xfrm>
          <a:prstGeom prst="rect">
            <a:avLst/>
          </a:prstGeom>
        </p:spPr>
        <p:txBody>
          <a:bodyPr lIns="0" tIns="0" rIns="0" bIns="0" rtlCol="0" anchor="t">
            <a:spAutoFit/>
          </a:bodyPr>
          <a:lstStyle/>
          <a:p>
            <a:pPr algn="ctr">
              <a:lnSpc>
                <a:spcPts val="14654"/>
              </a:lnSpc>
              <a:spcBef>
                <a:spcPct val="0"/>
              </a:spcBef>
            </a:pPr>
            <a:r>
              <a:rPr lang="en-US" sz="10467">
                <a:solidFill>
                  <a:srgbClr val="593C8F"/>
                </a:solidFill>
                <a:latin typeface="Lovelo"/>
              </a:rPr>
              <a:t>THANK YOU</a:t>
            </a:r>
          </a:p>
        </p:txBody>
      </p:sp>
      <p:sp>
        <p:nvSpPr>
          <p:cNvPr id="7" name="AutoShape 7"/>
          <p:cNvSpPr/>
          <p:nvPr/>
        </p:nvSpPr>
        <p:spPr>
          <a:xfrm>
            <a:off x="4923924" y="7591421"/>
            <a:ext cx="8440151"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7" name="TextBox 7"/>
          <p:cNvSpPr txBox="1"/>
          <p:nvPr/>
        </p:nvSpPr>
        <p:spPr>
          <a:xfrm>
            <a:off x="987860" y="904875"/>
            <a:ext cx="10386166" cy="1775953"/>
          </a:xfrm>
          <a:prstGeom prst="rect">
            <a:avLst/>
          </a:prstGeom>
        </p:spPr>
        <p:txBody>
          <a:bodyPr lIns="0" tIns="0" rIns="0" bIns="0" rtlCol="0" anchor="t">
            <a:spAutoFit/>
          </a:bodyPr>
          <a:lstStyle/>
          <a:p>
            <a:pPr marL="0" lvl="0" indent="0" algn="ctr">
              <a:lnSpc>
                <a:spcPts val="14235"/>
              </a:lnSpc>
              <a:spcBef>
                <a:spcPct val="0"/>
              </a:spcBef>
            </a:pPr>
            <a:r>
              <a:rPr lang="en-US" sz="10867">
                <a:solidFill>
                  <a:srgbClr val="404040"/>
                </a:solidFill>
                <a:latin typeface="Lovelo"/>
              </a:rPr>
              <a:t>INTRODUCTION</a:t>
            </a:r>
          </a:p>
        </p:txBody>
      </p:sp>
      <p:sp>
        <p:nvSpPr>
          <p:cNvPr id="8" name="TextBox 8"/>
          <p:cNvSpPr txBox="1"/>
          <p:nvPr/>
        </p:nvSpPr>
        <p:spPr>
          <a:xfrm>
            <a:off x="987860" y="3777944"/>
            <a:ext cx="13073580" cy="5236280"/>
          </a:xfrm>
          <a:prstGeom prst="rect">
            <a:avLst/>
          </a:prstGeom>
        </p:spPr>
        <p:txBody>
          <a:bodyPr lIns="0" tIns="0" rIns="0" bIns="0" rtlCol="0" anchor="t">
            <a:spAutoFit/>
          </a:bodyPr>
          <a:lstStyle/>
          <a:p>
            <a:pPr algn="just">
              <a:lnSpc>
                <a:spcPts val="4906"/>
              </a:lnSpc>
            </a:pPr>
            <a:r>
              <a:rPr lang="en-US" sz="3745">
                <a:solidFill>
                  <a:srgbClr val="404040"/>
                </a:solidFill>
                <a:latin typeface="Maven Pro"/>
              </a:rPr>
              <a:t>In today's dynamic world, where knowledge is the currency of progress,</a:t>
            </a:r>
            <a:r>
              <a:rPr lang="en-US" sz="3745">
                <a:solidFill>
                  <a:srgbClr val="404040"/>
                </a:solidFill>
                <a:latin typeface="Maven Pro Bold"/>
              </a:rPr>
              <a:t>Learnify </a:t>
            </a:r>
            <a:r>
              <a:rPr lang="en-US" sz="3745">
                <a:solidFill>
                  <a:srgbClr val="404040"/>
                </a:solidFill>
                <a:latin typeface="Maven Pro"/>
              </a:rPr>
              <a:t>stands as a beacon of accessible education, breaking barriers and opening doors to learning opportunities for all.</a:t>
            </a:r>
          </a:p>
          <a:p>
            <a:pPr algn="just">
              <a:lnSpc>
                <a:spcPts val="3954"/>
              </a:lnSpc>
            </a:pPr>
            <a:endParaRPr lang="en-US" sz="3745">
              <a:solidFill>
                <a:srgbClr val="404040"/>
              </a:solidFill>
              <a:latin typeface="Maven Pro"/>
            </a:endParaRPr>
          </a:p>
          <a:p>
            <a:pPr algn="just">
              <a:lnSpc>
                <a:spcPts val="4459"/>
              </a:lnSpc>
            </a:pPr>
            <a:r>
              <a:rPr lang="en-US" sz="3403">
                <a:solidFill>
                  <a:srgbClr val="404040"/>
                </a:solidFill>
                <a:latin typeface="Maven Pro"/>
              </a:rPr>
              <a:t>At Learnify, we believe that education knows no bounds. If you are seeking to upskill, or craving interactive learning experiences, or an enthusiast eager to explore new realms of knowledge, our platform caters to your diverse learning needs.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rot="5400000">
            <a:off x="8959850" y="-7692062"/>
            <a:ext cx="368300" cy="18288000"/>
            <a:chOff x="0" y="0"/>
            <a:chExt cx="97001" cy="4816593"/>
          </a:xfrm>
        </p:grpSpPr>
        <p:sp>
          <p:nvSpPr>
            <p:cNvPr id="4" name="Freeform 4"/>
            <p:cNvSpPr/>
            <p:nvPr/>
          </p:nvSpPr>
          <p:spPr>
            <a:xfrm>
              <a:off x="0" y="0"/>
              <a:ext cx="97001" cy="4816592"/>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sp>
        <p:sp>
          <p:nvSpPr>
            <p:cNvPr id="5" name="TextBox 5"/>
            <p:cNvSpPr txBox="1"/>
            <p:nvPr/>
          </p:nvSpPr>
          <p:spPr>
            <a:xfrm>
              <a:off x="0" y="-47625"/>
              <a:ext cx="97001" cy="4864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560166" y="3341789"/>
            <a:ext cx="4699134" cy="4920559"/>
          </a:xfrm>
          <a:custGeom>
            <a:avLst/>
            <a:gdLst/>
            <a:ahLst/>
            <a:cxnLst/>
            <a:rect l="l" t="t" r="r" b="b"/>
            <a:pathLst>
              <a:path w="4699134" h="4920559">
                <a:moveTo>
                  <a:pt x="0" y="0"/>
                </a:moveTo>
                <a:lnTo>
                  <a:pt x="4699134" y="0"/>
                </a:lnTo>
                <a:lnTo>
                  <a:pt x="4699134" y="4920559"/>
                </a:lnTo>
                <a:lnTo>
                  <a:pt x="0" y="49205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1983328"/>
            <a:ext cx="6911004" cy="1781188"/>
          </a:xfrm>
          <a:prstGeom prst="rect">
            <a:avLst/>
          </a:prstGeom>
        </p:spPr>
        <p:txBody>
          <a:bodyPr lIns="0" tIns="0" rIns="0" bIns="0" rtlCol="0" anchor="t">
            <a:spAutoFit/>
          </a:bodyPr>
          <a:lstStyle/>
          <a:p>
            <a:pPr marL="0" lvl="0" indent="0" algn="ctr">
              <a:lnSpc>
                <a:spcPts val="14278"/>
              </a:lnSpc>
              <a:spcBef>
                <a:spcPct val="0"/>
              </a:spcBef>
            </a:pPr>
            <a:r>
              <a:rPr lang="en-US" sz="10899">
                <a:solidFill>
                  <a:srgbClr val="404040"/>
                </a:solidFill>
                <a:latin typeface="Lovelo"/>
              </a:rPr>
              <a:t>OUR TEAM</a:t>
            </a:r>
          </a:p>
        </p:txBody>
      </p:sp>
      <p:sp>
        <p:nvSpPr>
          <p:cNvPr id="8" name="TextBox 8"/>
          <p:cNvSpPr txBox="1"/>
          <p:nvPr/>
        </p:nvSpPr>
        <p:spPr>
          <a:xfrm>
            <a:off x="1028700" y="4596413"/>
            <a:ext cx="9919192" cy="3665936"/>
          </a:xfrm>
          <a:prstGeom prst="rect">
            <a:avLst/>
          </a:prstGeom>
        </p:spPr>
        <p:txBody>
          <a:bodyPr lIns="0" tIns="0" rIns="0" bIns="0" rtlCol="0" anchor="t">
            <a:spAutoFit/>
          </a:bodyPr>
          <a:lstStyle/>
          <a:p>
            <a:pPr>
              <a:lnSpc>
                <a:spcPts val="9942"/>
              </a:lnSpc>
            </a:pPr>
            <a:r>
              <a:rPr lang="en-US" sz="5403">
                <a:solidFill>
                  <a:srgbClr val="404040"/>
                </a:solidFill>
                <a:latin typeface="Maven Pro"/>
              </a:rPr>
              <a:t>Arnav Jain-2210991349</a:t>
            </a:r>
          </a:p>
          <a:p>
            <a:pPr>
              <a:lnSpc>
                <a:spcPts val="9942"/>
              </a:lnSpc>
            </a:pPr>
            <a:r>
              <a:rPr lang="en-US" sz="5403">
                <a:solidFill>
                  <a:srgbClr val="404040"/>
                </a:solidFill>
                <a:latin typeface="Maven Pro"/>
              </a:rPr>
              <a:t>Arnav Garg-2210991348</a:t>
            </a:r>
          </a:p>
          <a:p>
            <a:pPr>
              <a:lnSpc>
                <a:spcPts val="9942"/>
              </a:lnSpc>
            </a:pPr>
            <a:r>
              <a:rPr lang="en-US" sz="5403">
                <a:solidFill>
                  <a:srgbClr val="404040"/>
                </a:solidFill>
                <a:latin typeface="Maven Pro"/>
              </a:rPr>
              <a:t>Azimusshan Khan-2210991432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AutoShape 3"/>
          <p:cNvSpPr/>
          <p:nvPr/>
        </p:nvSpPr>
        <p:spPr>
          <a:xfrm flipH="1">
            <a:off x="1028720" y="2186817"/>
            <a:ext cx="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807031" y="796318"/>
            <a:ext cx="14394869" cy="1781187"/>
          </a:xfrm>
          <a:prstGeom prst="rect">
            <a:avLst/>
          </a:prstGeom>
        </p:spPr>
        <p:txBody>
          <a:bodyPr lIns="0" tIns="0" rIns="0" bIns="0" rtlCol="0" anchor="t">
            <a:spAutoFit/>
          </a:bodyPr>
          <a:lstStyle/>
          <a:p>
            <a:pPr marL="0" lvl="0" indent="0" algn="ctr">
              <a:lnSpc>
                <a:spcPts val="14279"/>
              </a:lnSpc>
              <a:spcBef>
                <a:spcPct val="0"/>
              </a:spcBef>
            </a:pPr>
            <a:r>
              <a:rPr lang="en-US" sz="10900">
                <a:solidFill>
                  <a:srgbClr val="404040"/>
                </a:solidFill>
                <a:latin typeface="Lovelo"/>
              </a:rPr>
              <a:t>PROBLEM STATEMENT </a:t>
            </a:r>
          </a:p>
        </p:txBody>
      </p:sp>
      <p:sp>
        <p:nvSpPr>
          <p:cNvPr id="8" name="TextBox 8"/>
          <p:cNvSpPr txBox="1"/>
          <p:nvPr/>
        </p:nvSpPr>
        <p:spPr>
          <a:xfrm>
            <a:off x="1028720" y="3777944"/>
            <a:ext cx="12520240" cy="4460065"/>
          </a:xfrm>
          <a:prstGeom prst="rect">
            <a:avLst/>
          </a:prstGeom>
        </p:spPr>
        <p:txBody>
          <a:bodyPr lIns="0" tIns="0" rIns="0" bIns="0" rtlCol="0" anchor="t">
            <a:spAutoFit/>
          </a:bodyPr>
          <a:lstStyle/>
          <a:p>
            <a:pPr algn="just">
              <a:lnSpc>
                <a:spcPts val="5019"/>
              </a:lnSpc>
            </a:pPr>
            <a:r>
              <a:rPr lang="en-US" sz="3832">
                <a:solidFill>
                  <a:srgbClr val="404040"/>
                </a:solidFill>
                <a:latin typeface="Maven Pro"/>
              </a:rPr>
              <a:t>Traditional education systems struggle to provide equitable access, personalized learning experiences, and relevant skills training, hindering individuals' ability to thrive in a rapidly evolving world. Our mission is to revolutionize education by leveraging technology and promote lifelong skill development for success in the digital 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1028700" y="4000500"/>
            <a:ext cx="16230600" cy="3104136"/>
            <a:chOff x="0" y="0"/>
            <a:chExt cx="4274726" cy="817550"/>
          </a:xfrm>
        </p:grpSpPr>
        <p:sp>
          <p:nvSpPr>
            <p:cNvPr id="4" name="Freeform 4"/>
            <p:cNvSpPr/>
            <p:nvPr/>
          </p:nvSpPr>
          <p:spPr>
            <a:xfrm>
              <a:off x="0" y="0"/>
              <a:ext cx="4274726" cy="817550"/>
            </a:xfrm>
            <a:custGeom>
              <a:avLst/>
              <a:gdLst/>
              <a:ahLst/>
              <a:cxnLst/>
              <a:rect l="l" t="t" r="r" b="b"/>
              <a:pathLst>
                <a:path w="4274726" h="817550">
                  <a:moveTo>
                    <a:pt x="0" y="0"/>
                  </a:moveTo>
                  <a:lnTo>
                    <a:pt x="4274726" y="0"/>
                  </a:lnTo>
                  <a:lnTo>
                    <a:pt x="4274726" y="817550"/>
                  </a:lnTo>
                  <a:lnTo>
                    <a:pt x="0" y="817550"/>
                  </a:lnTo>
                  <a:close/>
                </a:path>
              </a:pathLst>
            </a:custGeom>
            <a:solidFill>
              <a:srgbClr val="593C8F"/>
            </a:solidFill>
          </p:spPr>
        </p:sp>
        <p:sp>
          <p:nvSpPr>
            <p:cNvPr id="5" name="TextBox 5"/>
            <p:cNvSpPr txBox="1"/>
            <p:nvPr/>
          </p:nvSpPr>
          <p:spPr>
            <a:xfrm>
              <a:off x="0" y="-47625"/>
              <a:ext cx="4274726" cy="86517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56883" y="546261"/>
            <a:ext cx="14774235" cy="1781188"/>
          </a:xfrm>
          <a:prstGeom prst="rect">
            <a:avLst/>
          </a:prstGeom>
        </p:spPr>
        <p:txBody>
          <a:bodyPr lIns="0" tIns="0" rIns="0" bIns="0" rtlCol="0" anchor="t">
            <a:spAutoFit/>
          </a:bodyPr>
          <a:lstStyle/>
          <a:p>
            <a:pPr marL="0" lvl="0" indent="0" algn="ctr">
              <a:lnSpc>
                <a:spcPts val="14278"/>
              </a:lnSpc>
              <a:spcBef>
                <a:spcPct val="0"/>
              </a:spcBef>
            </a:pPr>
            <a:r>
              <a:rPr lang="en-US" sz="10899">
                <a:solidFill>
                  <a:srgbClr val="404040"/>
                </a:solidFill>
                <a:latin typeface="Lovelo"/>
              </a:rPr>
              <a:t>SOLUTION OFFERED: </a:t>
            </a:r>
          </a:p>
        </p:txBody>
      </p:sp>
      <p:grpSp>
        <p:nvGrpSpPr>
          <p:cNvPr id="7" name="Group 7"/>
          <p:cNvGrpSpPr/>
          <p:nvPr/>
        </p:nvGrpSpPr>
        <p:grpSpPr>
          <a:xfrm>
            <a:off x="1700222" y="4694225"/>
            <a:ext cx="4229454" cy="4741161"/>
            <a:chOff x="0" y="0"/>
            <a:chExt cx="1113930" cy="1248701"/>
          </a:xfrm>
        </p:grpSpPr>
        <p:sp>
          <p:nvSpPr>
            <p:cNvPr id="8" name="Freeform 8"/>
            <p:cNvSpPr/>
            <p:nvPr/>
          </p:nvSpPr>
          <p:spPr>
            <a:xfrm>
              <a:off x="0" y="0"/>
              <a:ext cx="1113930" cy="1248701"/>
            </a:xfrm>
            <a:custGeom>
              <a:avLst/>
              <a:gdLst/>
              <a:ahLst/>
              <a:cxnLst/>
              <a:rect l="l" t="t" r="r" b="b"/>
              <a:pathLst>
                <a:path w="1113930" h="1248701">
                  <a:moveTo>
                    <a:pt x="93354" y="0"/>
                  </a:moveTo>
                  <a:lnTo>
                    <a:pt x="1020576" y="0"/>
                  </a:lnTo>
                  <a:cubicBezTo>
                    <a:pt x="1072134" y="0"/>
                    <a:pt x="1113930" y="41796"/>
                    <a:pt x="1113930" y="93354"/>
                  </a:cubicBezTo>
                  <a:lnTo>
                    <a:pt x="1113930" y="1155346"/>
                  </a:lnTo>
                  <a:cubicBezTo>
                    <a:pt x="1113930" y="1206905"/>
                    <a:pt x="1072134" y="1248701"/>
                    <a:pt x="1020576" y="1248701"/>
                  </a:cubicBezTo>
                  <a:lnTo>
                    <a:pt x="93354" y="1248701"/>
                  </a:lnTo>
                  <a:cubicBezTo>
                    <a:pt x="41796" y="1248701"/>
                    <a:pt x="0" y="1206905"/>
                    <a:pt x="0" y="1155346"/>
                  </a:cubicBezTo>
                  <a:lnTo>
                    <a:pt x="0" y="93354"/>
                  </a:lnTo>
                  <a:cubicBezTo>
                    <a:pt x="0" y="41796"/>
                    <a:pt x="41796" y="0"/>
                    <a:pt x="93354" y="0"/>
                  </a:cubicBezTo>
                  <a:close/>
                </a:path>
              </a:pathLst>
            </a:custGeom>
            <a:solidFill>
              <a:srgbClr val="F1E9FF"/>
            </a:solidFill>
          </p:spPr>
        </p:sp>
        <p:sp>
          <p:nvSpPr>
            <p:cNvPr id="9" name="TextBox 9"/>
            <p:cNvSpPr txBox="1"/>
            <p:nvPr/>
          </p:nvSpPr>
          <p:spPr>
            <a:xfrm>
              <a:off x="0" y="9525"/>
              <a:ext cx="1113930" cy="1239176"/>
            </a:xfrm>
            <a:prstGeom prst="rect">
              <a:avLst/>
            </a:prstGeom>
          </p:spPr>
          <p:txBody>
            <a:bodyPr lIns="50800" tIns="50800" rIns="50800" bIns="50800" rtlCol="0" anchor="ctr"/>
            <a:lstStyle/>
            <a:p>
              <a:pPr algn="ctr">
                <a:lnSpc>
                  <a:spcPts val="2898"/>
                </a:lnSpc>
              </a:pPr>
              <a:endParaRPr/>
            </a:p>
          </p:txBody>
        </p:sp>
      </p:grpSp>
      <p:grpSp>
        <p:nvGrpSpPr>
          <p:cNvPr id="10" name="Group 10"/>
          <p:cNvGrpSpPr/>
          <p:nvPr/>
        </p:nvGrpSpPr>
        <p:grpSpPr>
          <a:xfrm>
            <a:off x="6881610" y="4694225"/>
            <a:ext cx="4229454" cy="4741161"/>
            <a:chOff x="0" y="0"/>
            <a:chExt cx="1113930" cy="1248701"/>
          </a:xfrm>
        </p:grpSpPr>
        <p:sp>
          <p:nvSpPr>
            <p:cNvPr id="11" name="Freeform 11"/>
            <p:cNvSpPr/>
            <p:nvPr/>
          </p:nvSpPr>
          <p:spPr>
            <a:xfrm>
              <a:off x="0" y="0"/>
              <a:ext cx="1113930" cy="1248701"/>
            </a:xfrm>
            <a:custGeom>
              <a:avLst/>
              <a:gdLst/>
              <a:ahLst/>
              <a:cxnLst/>
              <a:rect l="l" t="t" r="r" b="b"/>
              <a:pathLst>
                <a:path w="1113930" h="1248701">
                  <a:moveTo>
                    <a:pt x="93354" y="0"/>
                  </a:moveTo>
                  <a:lnTo>
                    <a:pt x="1020576" y="0"/>
                  </a:lnTo>
                  <a:cubicBezTo>
                    <a:pt x="1072134" y="0"/>
                    <a:pt x="1113930" y="41796"/>
                    <a:pt x="1113930" y="93354"/>
                  </a:cubicBezTo>
                  <a:lnTo>
                    <a:pt x="1113930" y="1155346"/>
                  </a:lnTo>
                  <a:cubicBezTo>
                    <a:pt x="1113930" y="1206905"/>
                    <a:pt x="1072134" y="1248701"/>
                    <a:pt x="1020576" y="1248701"/>
                  </a:cubicBezTo>
                  <a:lnTo>
                    <a:pt x="93354" y="1248701"/>
                  </a:lnTo>
                  <a:cubicBezTo>
                    <a:pt x="41796" y="1248701"/>
                    <a:pt x="0" y="1206905"/>
                    <a:pt x="0" y="1155346"/>
                  </a:cubicBezTo>
                  <a:lnTo>
                    <a:pt x="0" y="93354"/>
                  </a:lnTo>
                  <a:cubicBezTo>
                    <a:pt x="0" y="41796"/>
                    <a:pt x="41796" y="0"/>
                    <a:pt x="93354" y="0"/>
                  </a:cubicBezTo>
                  <a:close/>
                </a:path>
              </a:pathLst>
            </a:custGeom>
            <a:solidFill>
              <a:srgbClr val="F1E9FF"/>
            </a:solidFill>
          </p:spPr>
        </p:sp>
        <p:sp>
          <p:nvSpPr>
            <p:cNvPr id="12" name="TextBox 12"/>
            <p:cNvSpPr txBox="1"/>
            <p:nvPr/>
          </p:nvSpPr>
          <p:spPr>
            <a:xfrm>
              <a:off x="0" y="9525"/>
              <a:ext cx="1113930" cy="1239176"/>
            </a:xfrm>
            <a:prstGeom prst="rect">
              <a:avLst/>
            </a:prstGeom>
          </p:spPr>
          <p:txBody>
            <a:bodyPr lIns="50800" tIns="50800" rIns="50800" bIns="50800" rtlCol="0" anchor="ctr"/>
            <a:lstStyle/>
            <a:p>
              <a:pPr algn="ctr">
                <a:lnSpc>
                  <a:spcPts val="2898"/>
                </a:lnSpc>
              </a:pPr>
              <a:endParaRPr/>
            </a:p>
          </p:txBody>
        </p:sp>
      </p:grpSp>
      <p:grpSp>
        <p:nvGrpSpPr>
          <p:cNvPr id="13" name="Group 13"/>
          <p:cNvGrpSpPr/>
          <p:nvPr/>
        </p:nvGrpSpPr>
        <p:grpSpPr>
          <a:xfrm>
            <a:off x="12295902" y="4694225"/>
            <a:ext cx="4229454" cy="4741161"/>
            <a:chOff x="0" y="0"/>
            <a:chExt cx="1113930" cy="1248701"/>
          </a:xfrm>
        </p:grpSpPr>
        <p:sp>
          <p:nvSpPr>
            <p:cNvPr id="14" name="Freeform 14"/>
            <p:cNvSpPr/>
            <p:nvPr/>
          </p:nvSpPr>
          <p:spPr>
            <a:xfrm>
              <a:off x="0" y="0"/>
              <a:ext cx="1113930" cy="1248701"/>
            </a:xfrm>
            <a:custGeom>
              <a:avLst/>
              <a:gdLst/>
              <a:ahLst/>
              <a:cxnLst/>
              <a:rect l="l" t="t" r="r" b="b"/>
              <a:pathLst>
                <a:path w="1113930" h="1248701">
                  <a:moveTo>
                    <a:pt x="93354" y="0"/>
                  </a:moveTo>
                  <a:lnTo>
                    <a:pt x="1020576" y="0"/>
                  </a:lnTo>
                  <a:cubicBezTo>
                    <a:pt x="1072134" y="0"/>
                    <a:pt x="1113930" y="41796"/>
                    <a:pt x="1113930" y="93354"/>
                  </a:cubicBezTo>
                  <a:lnTo>
                    <a:pt x="1113930" y="1155346"/>
                  </a:lnTo>
                  <a:cubicBezTo>
                    <a:pt x="1113930" y="1206905"/>
                    <a:pt x="1072134" y="1248701"/>
                    <a:pt x="1020576" y="1248701"/>
                  </a:cubicBezTo>
                  <a:lnTo>
                    <a:pt x="93354" y="1248701"/>
                  </a:lnTo>
                  <a:cubicBezTo>
                    <a:pt x="41796" y="1248701"/>
                    <a:pt x="0" y="1206905"/>
                    <a:pt x="0" y="1155346"/>
                  </a:cubicBezTo>
                  <a:lnTo>
                    <a:pt x="0" y="93354"/>
                  </a:lnTo>
                  <a:cubicBezTo>
                    <a:pt x="0" y="41796"/>
                    <a:pt x="41796" y="0"/>
                    <a:pt x="93354" y="0"/>
                  </a:cubicBezTo>
                  <a:close/>
                </a:path>
              </a:pathLst>
            </a:custGeom>
            <a:solidFill>
              <a:srgbClr val="F1E9FF"/>
            </a:solidFill>
          </p:spPr>
        </p:sp>
        <p:sp>
          <p:nvSpPr>
            <p:cNvPr id="15" name="TextBox 15"/>
            <p:cNvSpPr txBox="1"/>
            <p:nvPr/>
          </p:nvSpPr>
          <p:spPr>
            <a:xfrm>
              <a:off x="0" y="9525"/>
              <a:ext cx="1113930" cy="1239176"/>
            </a:xfrm>
            <a:prstGeom prst="rect">
              <a:avLst/>
            </a:prstGeom>
          </p:spPr>
          <p:txBody>
            <a:bodyPr lIns="50800" tIns="50800" rIns="50800" bIns="50800" rtlCol="0" anchor="ctr"/>
            <a:lstStyle/>
            <a:p>
              <a:pPr algn="ctr">
                <a:lnSpc>
                  <a:spcPts val="2783"/>
                </a:lnSpc>
              </a:pPr>
              <a:endParaRPr/>
            </a:p>
          </p:txBody>
        </p:sp>
      </p:grpSp>
      <p:sp>
        <p:nvSpPr>
          <p:cNvPr id="16" name="TextBox 16"/>
          <p:cNvSpPr txBox="1"/>
          <p:nvPr/>
        </p:nvSpPr>
        <p:spPr>
          <a:xfrm>
            <a:off x="1772760" y="6023565"/>
            <a:ext cx="4084378" cy="2911179"/>
          </a:xfrm>
          <a:prstGeom prst="rect">
            <a:avLst/>
          </a:prstGeom>
        </p:spPr>
        <p:txBody>
          <a:bodyPr lIns="0" tIns="0" rIns="0" bIns="0" rtlCol="0" anchor="t">
            <a:spAutoFit/>
          </a:bodyPr>
          <a:lstStyle/>
          <a:p>
            <a:pPr algn="ctr">
              <a:lnSpc>
                <a:spcPts val="3885"/>
              </a:lnSpc>
              <a:spcBef>
                <a:spcPct val="0"/>
              </a:spcBef>
            </a:pPr>
            <a:r>
              <a:rPr lang="en-US" sz="2965">
                <a:solidFill>
                  <a:srgbClr val="000000"/>
                </a:solidFill>
                <a:latin typeface="Maven Pro"/>
              </a:rPr>
              <a:t>Breaking geographical barriers with online access, ensuring anyone  anywhere can pursue educatioe conveniently</a:t>
            </a:r>
          </a:p>
        </p:txBody>
      </p:sp>
      <p:sp>
        <p:nvSpPr>
          <p:cNvPr id="17" name="TextBox 17"/>
          <p:cNvSpPr txBox="1"/>
          <p:nvPr/>
        </p:nvSpPr>
        <p:spPr>
          <a:xfrm>
            <a:off x="1855062" y="5027119"/>
            <a:ext cx="3910399" cy="506291"/>
          </a:xfrm>
          <a:prstGeom prst="rect">
            <a:avLst/>
          </a:prstGeom>
        </p:spPr>
        <p:txBody>
          <a:bodyPr lIns="0" tIns="0" rIns="0" bIns="0" rtlCol="0" anchor="t">
            <a:spAutoFit/>
          </a:bodyPr>
          <a:lstStyle/>
          <a:p>
            <a:pPr algn="ctr">
              <a:lnSpc>
                <a:spcPts val="4093"/>
              </a:lnSpc>
              <a:spcBef>
                <a:spcPct val="0"/>
              </a:spcBef>
            </a:pPr>
            <a:r>
              <a:rPr lang="en-US" sz="3124">
                <a:solidFill>
                  <a:srgbClr val="000000"/>
                </a:solidFill>
                <a:latin typeface="Maven Pro Bold"/>
              </a:rPr>
              <a:t>Accessible Learning:</a:t>
            </a:r>
          </a:p>
        </p:txBody>
      </p:sp>
      <p:sp>
        <p:nvSpPr>
          <p:cNvPr id="18" name="TextBox 18"/>
          <p:cNvSpPr txBox="1"/>
          <p:nvPr/>
        </p:nvSpPr>
        <p:spPr>
          <a:xfrm>
            <a:off x="6979412" y="4989352"/>
            <a:ext cx="4033850" cy="472198"/>
          </a:xfrm>
          <a:prstGeom prst="rect">
            <a:avLst/>
          </a:prstGeom>
        </p:spPr>
        <p:txBody>
          <a:bodyPr lIns="0" tIns="0" rIns="0" bIns="0" rtlCol="0" anchor="t">
            <a:spAutoFit/>
          </a:bodyPr>
          <a:lstStyle/>
          <a:p>
            <a:pPr algn="ctr">
              <a:lnSpc>
                <a:spcPts val="3769"/>
              </a:lnSpc>
              <a:spcBef>
                <a:spcPct val="0"/>
              </a:spcBef>
            </a:pPr>
            <a:r>
              <a:rPr lang="en-US" sz="2877">
                <a:solidFill>
                  <a:srgbClr val="000000"/>
                </a:solidFill>
                <a:latin typeface="Maven Pro Bold"/>
              </a:rPr>
              <a:t>Personalized Learning:</a:t>
            </a:r>
          </a:p>
        </p:txBody>
      </p:sp>
      <p:sp>
        <p:nvSpPr>
          <p:cNvPr id="19" name="TextBox 19"/>
          <p:cNvSpPr txBox="1"/>
          <p:nvPr/>
        </p:nvSpPr>
        <p:spPr>
          <a:xfrm>
            <a:off x="6979412" y="6023565"/>
            <a:ext cx="3962164" cy="3067999"/>
          </a:xfrm>
          <a:prstGeom prst="rect">
            <a:avLst/>
          </a:prstGeom>
        </p:spPr>
        <p:txBody>
          <a:bodyPr lIns="0" tIns="0" rIns="0" bIns="0" rtlCol="0" anchor="t">
            <a:spAutoFit/>
          </a:bodyPr>
          <a:lstStyle/>
          <a:p>
            <a:pPr algn="ctr">
              <a:lnSpc>
                <a:spcPts val="3468"/>
              </a:lnSpc>
              <a:spcBef>
                <a:spcPct val="0"/>
              </a:spcBef>
            </a:pPr>
            <a:r>
              <a:rPr lang="en-US" sz="2647">
                <a:solidFill>
                  <a:srgbClr val="000000"/>
                </a:solidFill>
                <a:latin typeface="Maven Pro"/>
              </a:rPr>
              <a:t>Tailoring courses to individual</a:t>
            </a:r>
          </a:p>
          <a:p>
            <a:pPr algn="ctr">
              <a:lnSpc>
                <a:spcPts val="3468"/>
              </a:lnSpc>
              <a:spcBef>
                <a:spcPct val="0"/>
              </a:spcBef>
            </a:pPr>
            <a:r>
              <a:rPr lang="en-US" sz="2647">
                <a:solidFill>
                  <a:srgbClr val="000000"/>
                </a:solidFill>
                <a:latin typeface="Maven Pro"/>
              </a:rPr>
              <a:t> needs fostering engagement and deeper understanding through adaptive learning</a:t>
            </a:r>
          </a:p>
          <a:p>
            <a:pPr algn="ctr">
              <a:lnSpc>
                <a:spcPts val="3468"/>
              </a:lnSpc>
              <a:spcBef>
                <a:spcPct val="0"/>
              </a:spcBef>
            </a:pPr>
            <a:r>
              <a:rPr lang="en-US" sz="2647">
                <a:solidFill>
                  <a:srgbClr val="000000"/>
                </a:solidFill>
                <a:latin typeface="Maven Pro"/>
              </a:rPr>
              <a:t> technologies.</a:t>
            </a:r>
          </a:p>
        </p:txBody>
      </p:sp>
      <p:sp>
        <p:nvSpPr>
          <p:cNvPr id="20" name="TextBox 20"/>
          <p:cNvSpPr txBox="1"/>
          <p:nvPr/>
        </p:nvSpPr>
        <p:spPr>
          <a:xfrm>
            <a:off x="12494000" y="4931063"/>
            <a:ext cx="3861517" cy="888903"/>
          </a:xfrm>
          <a:prstGeom prst="rect">
            <a:avLst/>
          </a:prstGeom>
        </p:spPr>
        <p:txBody>
          <a:bodyPr lIns="0" tIns="0" rIns="0" bIns="0" rtlCol="0" anchor="t">
            <a:spAutoFit/>
          </a:bodyPr>
          <a:lstStyle/>
          <a:p>
            <a:pPr algn="ctr">
              <a:lnSpc>
                <a:spcPts val="3494"/>
              </a:lnSpc>
            </a:pPr>
            <a:r>
              <a:rPr lang="en-US" sz="3120">
                <a:solidFill>
                  <a:srgbClr val="000000"/>
                </a:solidFill>
                <a:latin typeface="Maven Pro Bold"/>
              </a:rPr>
              <a:t>Comprehensive Skill</a:t>
            </a:r>
          </a:p>
          <a:p>
            <a:pPr algn="ctr">
              <a:lnSpc>
                <a:spcPts val="3494"/>
              </a:lnSpc>
            </a:pPr>
            <a:r>
              <a:rPr lang="en-US" sz="3120">
                <a:solidFill>
                  <a:srgbClr val="000000"/>
                </a:solidFill>
                <a:latin typeface="Maven Pro Bold"/>
              </a:rPr>
              <a:t> Development:</a:t>
            </a:r>
          </a:p>
        </p:txBody>
      </p:sp>
      <p:sp>
        <p:nvSpPr>
          <p:cNvPr id="21" name="TextBox 21"/>
          <p:cNvSpPr txBox="1"/>
          <p:nvPr/>
        </p:nvSpPr>
        <p:spPr>
          <a:xfrm>
            <a:off x="12408590" y="6014040"/>
            <a:ext cx="4004077" cy="3138551"/>
          </a:xfrm>
          <a:prstGeom prst="rect">
            <a:avLst/>
          </a:prstGeom>
        </p:spPr>
        <p:txBody>
          <a:bodyPr lIns="0" tIns="0" rIns="0" bIns="0" rtlCol="0" anchor="t">
            <a:spAutoFit/>
          </a:bodyPr>
          <a:lstStyle/>
          <a:p>
            <a:pPr algn="ctr">
              <a:lnSpc>
                <a:spcPts val="3103"/>
              </a:lnSpc>
              <a:spcBef>
                <a:spcPct val="0"/>
              </a:spcBef>
            </a:pPr>
            <a:r>
              <a:rPr lang="en-US" sz="2368">
                <a:solidFill>
                  <a:srgbClr val="000000"/>
                </a:solidFill>
                <a:latin typeface="Maven Pro"/>
              </a:rPr>
              <a:t>Offering a diverse range of courses</a:t>
            </a:r>
          </a:p>
          <a:p>
            <a:pPr algn="ctr">
              <a:lnSpc>
                <a:spcPts val="3103"/>
              </a:lnSpc>
              <a:spcBef>
                <a:spcPct val="0"/>
              </a:spcBef>
            </a:pPr>
            <a:r>
              <a:rPr lang="en-US" sz="2368">
                <a:solidFill>
                  <a:srgbClr val="000000"/>
                </a:solidFill>
                <a:latin typeface="Maven Pro"/>
              </a:rPr>
              <a:t> spanning various disciplines, from foundational knowledge to specialized skills, ensuring learners are equipped for success in their chosen fields.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rot="5400000">
            <a:off x="8959850" y="-7519789"/>
            <a:ext cx="368300" cy="18288000"/>
            <a:chOff x="0" y="0"/>
            <a:chExt cx="97001" cy="4816593"/>
          </a:xfrm>
        </p:grpSpPr>
        <p:sp>
          <p:nvSpPr>
            <p:cNvPr id="4" name="Freeform 4"/>
            <p:cNvSpPr/>
            <p:nvPr/>
          </p:nvSpPr>
          <p:spPr>
            <a:xfrm>
              <a:off x="0" y="0"/>
              <a:ext cx="97001" cy="4816592"/>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sp>
        <p:sp>
          <p:nvSpPr>
            <p:cNvPr id="5" name="TextBox 5"/>
            <p:cNvSpPr txBox="1"/>
            <p:nvPr/>
          </p:nvSpPr>
          <p:spPr>
            <a:xfrm>
              <a:off x="0" y="-47625"/>
              <a:ext cx="97001" cy="4864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935899" y="4406168"/>
            <a:ext cx="4583164" cy="4560248"/>
          </a:xfrm>
          <a:custGeom>
            <a:avLst/>
            <a:gdLst/>
            <a:ahLst/>
            <a:cxnLst/>
            <a:rect l="l" t="t" r="r" b="b"/>
            <a:pathLst>
              <a:path w="4583164" h="4560248">
                <a:moveTo>
                  <a:pt x="0" y="0"/>
                </a:moveTo>
                <a:lnTo>
                  <a:pt x="4583164" y="0"/>
                </a:lnTo>
                <a:lnTo>
                  <a:pt x="4583164" y="4560247"/>
                </a:lnTo>
                <a:lnTo>
                  <a:pt x="0" y="45602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127659" y="1589286"/>
            <a:ext cx="8016341" cy="1875722"/>
          </a:xfrm>
          <a:prstGeom prst="rect">
            <a:avLst/>
          </a:prstGeom>
        </p:spPr>
        <p:txBody>
          <a:bodyPr lIns="0" tIns="0" rIns="0" bIns="0" rtlCol="0" anchor="t">
            <a:spAutoFit/>
          </a:bodyPr>
          <a:lstStyle/>
          <a:p>
            <a:pPr algn="ctr">
              <a:lnSpc>
                <a:spcPts val="15259"/>
              </a:lnSpc>
            </a:pPr>
            <a:r>
              <a:rPr lang="en-US" sz="10899">
                <a:solidFill>
                  <a:srgbClr val="404040"/>
                </a:solidFill>
                <a:latin typeface="Lovelo"/>
              </a:rPr>
              <a:t>OBJECTIVES:</a:t>
            </a:r>
          </a:p>
        </p:txBody>
      </p:sp>
      <p:sp>
        <p:nvSpPr>
          <p:cNvPr id="8" name="TextBox 8"/>
          <p:cNvSpPr txBox="1"/>
          <p:nvPr/>
        </p:nvSpPr>
        <p:spPr>
          <a:xfrm>
            <a:off x="1028700" y="4006581"/>
            <a:ext cx="6685019" cy="5149871"/>
          </a:xfrm>
          <a:prstGeom prst="rect">
            <a:avLst/>
          </a:prstGeom>
        </p:spPr>
        <p:txBody>
          <a:bodyPr lIns="0" tIns="0" rIns="0" bIns="0" rtlCol="0" anchor="t">
            <a:spAutoFit/>
          </a:bodyPr>
          <a:lstStyle/>
          <a:p>
            <a:pPr marL="690222" lvl="1" indent="-345111">
              <a:lnSpc>
                <a:spcPts val="5882"/>
              </a:lnSpc>
              <a:buAutoNum type="arabicPeriod"/>
            </a:pPr>
            <a:r>
              <a:rPr lang="en-US" sz="3196">
                <a:solidFill>
                  <a:srgbClr val="404040"/>
                </a:solidFill>
                <a:latin typeface="Maven Pro"/>
              </a:rPr>
              <a:t>Educational Accessibility</a:t>
            </a:r>
          </a:p>
          <a:p>
            <a:pPr marL="690222" lvl="1" indent="-345111">
              <a:lnSpc>
                <a:spcPts val="5882"/>
              </a:lnSpc>
              <a:buAutoNum type="arabicPeriod"/>
            </a:pPr>
            <a:r>
              <a:rPr lang="en-US" sz="3196">
                <a:solidFill>
                  <a:srgbClr val="404040"/>
                </a:solidFill>
                <a:latin typeface="Maven Pro"/>
              </a:rPr>
              <a:t>User Engagement</a:t>
            </a:r>
          </a:p>
          <a:p>
            <a:pPr marL="690222" lvl="1" indent="-345111">
              <a:lnSpc>
                <a:spcPts val="5882"/>
              </a:lnSpc>
              <a:buAutoNum type="arabicPeriod"/>
            </a:pPr>
            <a:r>
              <a:rPr lang="en-US" sz="3196">
                <a:solidFill>
                  <a:srgbClr val="404040"/>
                </a:solidFill>
                <a:latin typeface="Maven Pro"/>
              </a:rPr>
              <a:t>Personalized Learning</a:t>
            </a:r>
          </a:p>
          <a:p>
            <a:pPr marL="690222" lvl="1" indent="-345111">
              <a:lnSpc>
                <a:spcPts val="5882"/>
              </a:lnSpc>
              <a:buAutoNum type="arabicPeriod"/>
            </a:pPr>
            <a:r>
              <a:rPr lang="en-US" sz="3196">
                <a:solidFill>
                  <a:srgbClr val="404040"/>
                </a:solidFill>
                <a:latin typeface="Maven Pro"/>
              </a:rPr>
              <a:t>Content Quality</a:t>
            </a:r>
          </a:p>
          <a:p>
            <a:pPr marL="690222" lvl="1" indent="-345111">
              <a:lnSpc>
                <a:spcPts val="5882"/>
              </a:lnSpc>
              <a:buAutoNum type="arabicPeriod"/>
            </a:pPr>
            <a:r>
              <a:rPr lang="en-US" sz="3196">
                <a:solidFill>
                  <a:srgbClr val="404040"/>
                </a:solidFill>
                <a:latin typeface="Maven Pro"/>
              </a:rPr>
              <a:t>Community Building(Forums)</a:t>
            </a:r>
          </a:p>
          <a:p>
            <a:pPr marL="690222" lvl="1" indent="-345111">
              <a:lnSpc>
                <a:spcPts val="5882"/>
              </a:lnSpc>
              <a:buAutoNum type="arabicPeriod"/>
            </a:pPr>
            <a:r>
              <a:rPr lang="en-US" sz="3196">
                <a:solidFill>
                  <a:srgbClr val="404040"/>
                </a:solidFill>
                <a:latin typeface="Maven Pro"/>
              </a:rPr>
              <a:t>Monetization Strategy</a:t>
            </a:r>
          </a:p>
          <a:p>
            <a:pPr marL="690222" lvl="1" indent="-345111">
              <a:lnSpc>
                <a:spcPts val="5882"/>
              </a:lnSpc>
              <a:buAutoNum type="arabicPeriod"/>
            </a:pPr>
            <a:r>
              <a:rPr lang="en-US" sz="3196">
                <a:solidFill>
                  <a:srgbClr val="404040"/>
                </a:solidFill>
                <a:latin typeface="Maven Pro"/>
              </a:rPr>
              <a:t>Scalability and Future Growth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117995" y="904875"/>
            <a:ext cx="13293214" cy="1781188"/>
          </a:xfrm>
          <a:prstGeom prst="rect">
            <a:avLst/>
          </a:prstGeom>
        </p:spPr>
        <p:txBody>
          <a:bodyPr lIns="0" tIns="0" rIns="0" bIns="0" rtlCol="0" anchor="t">
            <a:spAutoFit/>
          </a:bodyPr>
          <a:lstStyle/>
          <a:p>
            <a:pPr marL="0" lvl="0" indent="0" algn="l">
              <a:lnSpc>
                <a:spcPts val="14278"/>
              </a:lnSpc>
              <a:spcBef>
                <a:spcPct val="0"/>
              </a:spcBef>
            </a:pPr>
            <a:r>
              <a:rPr lang="en-US" sz="10899">
                <a:solidFill>
                  <a:srgbClr val="404040"/>
                </a:solidFill>
                <a:latin typeface="Lovelo"/>
              </a:rPr>
              <a:t>TECHNICAL DETAILS :</a:t>
            </a:r>
          </a:p>
        </p:txBody>
      </p:sp>
      <p:sp>
        <p:nvSpPr>
          <p:cNvPr id="4" name="TextBox 4"/>
          <p:cNvSpPr txBox="1"/>
          <p:nvPr/>
        </p:nvSpPr>
        <p:spPr>
          <a:xfrm>
            <a:off x="1320534" y="3551821"/>
            <a:ext cx="12888136" cy="4320584"/>
          </a:xfrm>
          <a:prstGeom prst="rect">
            <a:avLst/>
          </a:prstGeom>
        </p:spPr>
        <p:txBody>
          <a:bodyPr lIns="0" tIns="0" rIns="0" bIns="0" rtlCol="0" anchor="t">
            <a:spAutoFit/>
          </a:bodyPr>
          <a:lstStyle/>
          <a:p>
            <a:pPr algn="l">
              <a:lnSpc>
                <a:spcPts val="6919"/>
              </a:lnSpc>
            </a:pPr>
            <a:r>
              <a:rPr lang="en-US" sz="3680">
                <a:solidFill>
                  <a:srgbClr val="404040"/>
                </a:solidFill>
                <a:latin typeface="Maven Pro Bold"/>
              </a:rPr>
              <a:t>T</a:t>
            </a:r>
            <a:r>
              <a:rPr lang="en-US" sz="3680" u="none" strike="noStrike">
                <a:solidFill>
                  <a:srgbClr val="404040"/>
                </a:solidFill>
                <a:latin typeface="Maven Pro Bold"/>
              </a:rPr>
              <a:t>ech Stack (Frontend):</a:t>
            </a:r>
          </a:p>
          <a:p>
            <a:pPr marL="794657" lvl="1" indent="-397328" algn="l">
              <a:lnSpc>
                <a:spcPts val="6919"/>
              </a:lnSpc>
              <a:buFont typeface="Arial"/>
              <a:buChar char="•"/>
            </a:pPr>
            <a:r>
              <a:rPr lang="en-US" sz="3680" u="none" strike="noStrike">
                <a:solidFill>
                  <a:srgbClr val="404040"/>
                </a:solidFill>
                <a:latin typeface="Maven Pro Bold"/>
              </a:rPr>
              <a:t>CSS</a:t>
            </a:r>
            <a:r>
              <a:rPr lang="en-US" sz="3680" u="none" strike="noStrike">
                <a:solidFill>
                  <a:srgbClr val="404040"/>
                </a:solidFill>
                <a:latin typeface="Maven Pro"/>
              </a:rPr>
              <a:t>: Styling, layout, responsiveness.</a:t>
            </a:r>
          </a:p>
          <a:p>
            <a:pPr marL="794657" lvl="1" indent="-397328" algn="l">
              <a:lnSpc>
                <a:spcPts val="6919"/>
              </a:lnSpc>
              <a:buFont typeface="Arial"/>
              <a:buChar char="•"/>
            </a:pPr>
            <a:r>
              <a:rPr lang="en-US" sz="3680" u="none" strike="noStrike">
                <a:solidFill>
                  <a:srgbClr val="404040"/>
                </a:solidFill>
                <a:latin typeface="Maven Pro Bold"/>
              </a:rPr>
              <a:t>JavaScript</a:t>
            </a:r>
            <a:r>
              <a:rPr lang="en-US" sz="3680" u="none" strike="noStrike">
                <a:solidFill>
                  <a:srgbClr val="404040"/>
                </a:solidFill>
                <a:latin typeface="Maven Pro"/>
              </a:rPr>
              <a:t> : Interactivity, animations, API calls.</a:t>
            </a:r>
          </a:p>
          <a:p>
            <a:pPr marL="794657" lvl="1" indent="-397328" algn="l">
              <a:lnSpc>
                <a:spcPts val="6919"/>
              </a:lnSpc>
              <a:buFont typeface="Arial"/>
              <a:buChar char="•"/>
            </a:pPr>
            <a:r>
              <a:rPr lang="en-US" sz="3680" u="none" strike="noStrike">
                <a:solidFill>
                  <a:srgbClr val="404040"/>
                </a:solidFill>
                <a:latin typeface="Maven Pro Bold"/>
              </a:rPr>
              <a:t>React: </a:t>
            </a:r>
            <a:r>
              <a:rPr lang="en-US" sz="3680" u="none" strike="noStrike">
                <a:solidFill>
                  <a:srgbClr val="404040"/>
                </a:solidFill>
                <a:latin typeface="Maven Pro"/>
              </a:rPr>
              <a:t>React is a JavaScript library for building user interfaces.</a:t>
            </a:r>
          </a:p>
        </p:txBody>
      </p:sp>
      <p:grpSp>
        <p:nvGrpSpPr>
          <p:cNvPr id="5" name="Group 5"/>
          <p:cNvGrpSpPr/>
          <p:nvPr/>
        </p:nvGrpSpPr>
        <p:grpSpPr>
          <a:xfrm>
            <a:off x="15529172"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AutoShape 3"/>
          <p:cNvSpPr/>
          <p:nvPr/>
        </p:nvSpPr>
        <p:spPr>
          <a:xfrm flipH="1">
            <a:off x="1028720" y="2186817"/>
            <a:ext cx="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00000">
            <a:off x="6167190" y="818169"/>
            <a:ext cx="2764286" cy="12735899"/>
          </a:xfrm>
          <a:custGeom>
            <a:avLst/>
            <a:gdLst/>
            <a:ahLst/>
            <a:cxnLst/>
            <a:rect l="l" t="t" r="r" b="b"/>
            <a:pathLst>
              <a:path w="2764286" h="12735899">
                <a:moveTo>
                  <a:pt x="0" y="0"/>
                </a:moveTo>
                <a:lnTo>
                  <a:pt x="2764286" y="0"/>
                </a:lnTo>
                <a:lnTo>
                  <a:pt x="2764286" y="12735899"/>
                </a:lnTo>
                <a:lnTo>
                  <a:pt x="0" y="12735899"/>
                </a:lnTo>
                <a:lnTo>
                  <a:pt x="0" y="0"/>
                </a:lnTo>
                <a:close/>
              </a:path>
            </a:pathLst>
          </a:custGeom>
          <a:blipFill>
            <a:blip r:embed="rId3">
              <a:extLst>
                <a:ext uri="{96DAC541-7B7A-43D3-8B79-37D633B846F1}">
                  <asvg:svgBlip xmlns:asvg="http://schemas.microsoft.com/office/drawing/2016/SVG/main" r:embed="rId4"/>
                </a:ext>
              </a:extLst>
            </a:blip>
            <a:stretch>
              <a:fillRect b="-20581"/>
            </a:stretch>
          </a:blipFill>
        </p:spPr>
      </p:sp>
      <p:sp>
        <p:nvSpPr>
          <p:cNvPr id="8" name="TextBox 8"/>
          <p:cNvSpPr txBox="1"/>
          <p:nvPr/>
        </p:nvSpPr>
        <p:spPr>
          <a:xfrm>
            <a:off x="1896369" y="4743054"/>
            <a:ext cx="3144623" cy="359550"/>
          </a:xfrm>
          <a:prstGeom prst="rect">
            <a:avLst/>
          </a:prstGeom>
        </p:spPr>
        <p:txBody>
          <a:bodyPr lIns="0" tIns="0" rIns="0" bIns="0" rtlCol="0" anchor="t">
            <a:spAutoFit/>
          </a:bodyPr>
          <a:lstStyle/>
          <a:p>
            <a:pPr algn="ctr">
              <a:lnSpc>
                <a:spcPts val="2806"/>
              </a:lnSpc>
              <a:spcBef>
                <a:spcPct val="0"/>
              </a:spcBef>
            </a:pPr>
            <a:r>
              <a:rPr lang="en-US" sz="2142">
                <a:solidFill>
                  <a:srgbClr val="404040"/>
                </a:solidFill>
                <a:latin typeface="Maven Pro Bold"/>
              </a:rPr>
              <a:t>Planning and Research</a:t>
            </a:r>
          </a:p>
        </p:txBody>
      </p:sp>
      <p:sp>
        <p:nvSpPr>
          <p:cNvPr id="9" name="TextBox 9"/>
          <p:cNvSpPr txBox="1"/>
          <p:nvPr/>
        </p:nvSpPr>
        <p:spPr>
          <a:xfrm>
            <a:off x="1388143" y="5173807"/>
            <a:ext cx="4161075" cy="558964"/>
          </a:xfrm>
          <a:prstGeom prst="rect">
            <a:avLst/>
          </a:prstGeom>
        </p:spPr>
        <p:txBody>
          <a:bodyPr lIns="0" tIns="0" rIns="0" bIns="0" rtlCol="0" anchor="t">
            <a:spAutoFit/>
          </a:bodyPr>
          <a:lstStyle/>
          <a:p>
            <a:pPr algn="ctr">
              <a:lnSpc>
                <a:spcPts val="2233"/>
              </a:lnSpc>
            </a:pPr>
            <a:r>
              <a:rPr lang="en-US" sz="1925">
                <a:solidFill>
                  <a:srgbClr val="404040"/>
                </a:solidFill>
                <a:latin typeface="Maven Pro"/>
              </a:rPr>
              <a:t>(Conducted research and define project objectives)</a:t>
            </a:r>
          </a:p>
        </p:txBody>
      </p:sp>
      <p:sp>
        <p:nvSpPr>
          <p:cNvPr id="10" name="TextBox 10"/>
          <p:cNvSpPr txBox="1"/>
          <p:nvPr/>
        </p:nvSpPr>
        <p:spPr>
          <a:xfrm>
            <a:off x="4336347" y="8672568"/>
            <a:ext cx="2425743" cy="364130"/>
          </a:xfrm>
          <a:prstGeom prst="rect">
            <a:avLst/>
          </a:prstGeom>
        </p:spPr>
        <p:txBody>
          <a:bodyPr lIns="0" tIns="0" rIns="0" bIns="0" rtlCol="0" anchor="t">
            <a:spAutoFit/>
          </a:bodyPr>
          <a:lstStyle/>
          <a:p>
            <a:pPr algn="ctr">
              <a:lnSpc>
                <a:spcPts val="2811"/>
              </a:lnSpc>
              <a:spcBef>
                <a:spcPct val="0"/>
              </a:spcBef>
            </a:pPr>
            <a:r>
              <a:rPr lang="en-US" sz="2146">
                <a:solidFill>
                  <a:srgbClr val="404040"/>
                </a:solidFill>
                <a:latin typeface="Maven Pro Bold"/>
              </a:rPr>
              <a:t>Development</a:t>
            </a:r>
          </a:p>
        </p:txBody>
      </p:sp>
      <p:sp>
        <p:nvSpPr>
          <p:cNvPr id="11" name="TextBox 11"/>
          <p:cNvSpPr txBox="1"/>
          <p:nvPr/>
        </p:nvSpPr>
        <p:spPr>
          <a:xfrm>
            <a:off x="6020931" y="4779370"/>
            <a:ext cx="3435484" cy="364130"/>
          </a:xfrm>
          <a:prstGeom prst="rect">
            <a:avLst/>
          </a:prstGeom>
        </p:spPr>
        <p:txBody>
          <a:bodyPr lIns="0" tIns="0" rIns="0" bIns="0" rtlCol="0" anchor="t">
            <a:spAutoFit/>
          </a:bodyPr>
          <a:lstStyle/>
          <a:p>
            <a:pPr algn="ctr">
              <a:lnSpc>
                <a:spcPts val="2811"/>
              </a:lnSpc>
              <a:spcBef>
                <a:spcPct val="0"/>
              </a:spcBef>
            </a:pPr>
            <a:r>
              <a:rPr lang="en-US" sz="2146">
                <a:solidFill>
                  <a:srgbClr val="404040"/>
                </a:solidFill>
                <a:latin typeface="Maven Pro Bold"/>
              </a:rPr>
              <a:t>Checking and Refinement</a:t>
            </a:r>
          </a:p>
        </p:txBody>
      </p:sp>
      <p:sp>
        <p:nvSpPr>
          <p:cNvPr id="12" name="TextBox 12"/>
          <p:cNvSpPr txBox="1"/>
          <p:nvPr/>
        </p:nvSpPr>
        <p:spPr>
          <a:xfrm>
            <a:off x="6328640" y="5238263"/>
            <a:ext cx="2971339" cy="317025"/>
          </a:xfrm>
          <a:prstGeom prst="rect">
            <a:avLst/>
          </a:prstGeom>
        </p:spPr>
        <p:txBody>
          <a:bodyPr lIns="0" tIns="0" rIns="0" bIns="0" rtlCol="0" anchor="t">
            <a:spAutoFit/>
          </a:bodyPr>
          <a:lstStyle/>
          <a:p>
            <a:pPr algn="ctr">
              <a:lnSpc>
                <a:spcPts val="2518"/>
              </a:lnSpc>
              <a:spcBef>
                <a:spcPct val="0"/>
              </a:spcBef>
            </a:pPr>
            <a:r>
              <a:rPr lang="en-US" sz="1922">
                <a:solidFill>
                  <a:srgbClr val="404040"/>
                </a:solidFill>
                <a:latin typeface="Maven Pro"/>
              </a:rPr>
              <a:t>(Conduct usability testing)</a:t>
            </a:r>
          </a:p>
        </p:txBody>
      </p:sp>
      <p:sp>
        <p:nvSpPr>
          <p:cNvPr id="13" name="TextBox 13"/>
          <p:cNvSpPr txBox="1"/>
          <p:nvPr/>
        </p:nvSpPr>
        <p:spPr>
          <a:xfrm>
            <a:off x="8409267" y="8719672"/>
            <a:ext cx="3061445" cy="317025"/>
          </a:xfrm>
          <a:prstGeom prst="rect">
            <a:avLst/>
          </a:prstGeom>
        </p:spPr>
        <p:txBody>
          <a:bodyPr lIns="0" tIns="0" rIns="0" bIns="0" rtlCol="0" anchor="t">
            <a:spAutoFit/>
          </a:bodyPr>
          <a:lstStyle/>
          <a:p>
            <a:pPr algn="ctr">
              <a:lnSpc>
                <a:spcPts val="2518"/>
              </a:lnSpc>
              <a:spcBef>
                <a:spcPct val="0"/>
              </a:spcBef>
            </a:pPr>
            <a:r>
              <a:rPr lang="en-US" sz="1922">
                <a:solidFill>
                  <a:srgbClr val="404040"/>
                </a:solidFill>
                <a:latin typeface="Maven Pro Bold"/>
              </a:rPr>
              <a:t>Submission of the Project</a:t>
            </a:r>
          </a:p>
        </p:txBody>
      </p:sp>
      <p:sp>
        <p:nvSpPr>
          <p:cNvPr id="14" name="TextBox 14"/>
          <p:cNvSpPr txBox="1"/>
          <p:nvPr/>
        </p:nvSpPr>
        <p:spPr>
          <a:xfrm>
            <a:off x="8409267" y="9074512"/>
            <a:ext cx="3275124" cy="558950"/>
          </a:xfrm>
          <a:prstGeom prst="rect">
            <a:avLst/>
          </a:prstGeom>
        </p:spPr>
        <p:txBody>
          <a:bodyPr lIns="0" tIns="0" rIns="0" bIns="0" rtlCol="0" anchor="t">
            <a:spAutoFit/>
          </a:bodyPr>
          <a:lstStyle/>
          <a:p>
            <a:pPr algn="ctr">
              <a:lnSpc>
                <a:spcPts val="2229"/>
              </a:lnSpc>
            </a:pPr>
            <a:r>
              <a:rPr lang="en-US" sz="1922">
                <a:solidFill>
                  <a:srgbClr val="404040"/>
                </a:solidFill>
                <a:latin typeface="Maven Pro"/>
              </a:rPr>
              <a:t>(Launch website and monitor performance.)</a:t>
            </a:r>
          </a:p>
        </p:txBody>
      </p:sp>
      <p:sp>
        <p:nvSpPr>
          <p:cNvPr id="15" name="TextBox 15"/>
          <p:cNvSpPr txBox="1"/>
          <p:nvPr/>
        </p:nvSpPr>
        <p:spPr>
          <a:xfrm>
            <a:off x="3802258" y="9074512"/>
            <a:ext cx="3493920" cy="558950"/>
          </a:xfrm>
          <a:prstGeom prst="rect">
            <a:avLst/>
          </a:prstGeom>
        </p:spPr>
        <p:txBody>
          <a:bodyPr lIns="0" tIns="0" rIns="0" bIns="0" rtlCol="0" anchor="t">
            <a:spAutoFit/>
          </a:bodyPr>
          <a:lstStyle/>
          <a:p>
            <a:pPr algn="ctr">
              <a:lnSpc>
                <a:spcPts val="2229"/>
              </a:lnSpc>
            </a:pPr>
            <a:r>
              <a:rPr lang="en-US" sz="1922">
                <a:solidFill>
                  <a:srgbClr val="404040"/>
                </a:solidFill>
                <a:latin typeface="Maven Pro"/>
              </a:rPr>
              <a:t>(Coding the website and adding functionality.)</a:t>
            </a:r>
          </a:p>
        </p:txBody>
      </p:sp>
      <p:sp>
        <p:nvSpPr>
          <p:cNvPr id="16" name="TextBox 16"/>
          <p:cNvSpPr txBox="1"/>
          <p:nvPr/>
        </p:nvSpPr>
        <p:spPr>
          <a:xfrm>
            <a:off x="10898605" y="4722150"/>
            <a:ext cx="2433579" cy="364130"/>
          </a:xfrm>
          <a:prstGeom prst="rect">
            <a:avLst/>
          </a:prstGeom>
        </p:spPr>
        <p:txBody>
          <a:bodyPr lIns="0" tIns="0" rIns="0" bIns="0" rtlCol="0" anchor="t">
            <a:spAutoFit/>
          </a:bodyPr>
          <a:lstStyle/>
          <a:p>
            <a:pPr algn="ctr">
              <a:lnSpc>
                <a:spcPts val="2811"/>
              </a:lnSpc>
              <a:spcBef>
                <a:spcPct val="0"/>
              </a:spcBef>
            </a:pPr>
            <a:r>
              <a:rPr lang="en-US" sz="2146">
                <a:solidFill>
                  <a:srgbClr val="404040"/>
                </a:solidFill>
                <a:latin typeface="Maven Pro Bold"/>
              </a:rPr>
              <a:t>Feature Expansion</a:t>
            </a:r>
          </a:p>
        </p:txBody>
      </p:sp>
      <p:sp>
        <p:nvSpPr>
          <p:cNvPr id="17" name="TextBox 17"/>
          <p:cNvSpPr txBox="1"/>
          <p:nvPr/>
        </p:nvSpPr>
        <p:spPr>
          <a:xfrm>
            <a:off x="10532066" y="5191055"/>
            <a:ext cx="3171821" cy="558950"/>
          </a:xfrm>
          <a:prstGeom prst="rect">
            <a:avLst/>
          </a:prstGeom>
        </p:spPr>
        <p:txBody>
          <a:bodyPr lIns="0" tIns="0" rIns="0" bIns="0" rtlCol="0" anchor="t">
            <a:spAutoFit/>
          </a:bodyPr>
          <a:lstStyle/>
          <a:p>
            <a:pPr algn="ctr">
              <a:lnSpc>
                <a:spcPts val="2229"/>
              </a:lnSpc>
            </a:pPr>
            <a:r>
              <a:rPr lang="en-US" sz="1922">
                <a:solidFill>
                  <a:srgbClr val="404040"/>
                </a:solidFill>
                <a:latin typeface="Maven Pro"/>
              </a:rPr>
              <a:t>(Plan for future updates and enhancements.)</a:t>
            </a:r>
          </a:p>
        </p:txBody>
      </p:sp>
      <p:sp>
        <p:nvSpPr>
          <p:cNvPr id="18" name="Freeform 18"/>
          <p:cNvSpPr/>
          <p:nvPr/>
        </p:nvSpPr>
        <p:spPr>
          <a:xfrm>
            <a:off x="3187255" y="5854487"/>
            <a:ext cx="516347" cy="516347"/>
          </a:xfrm>
          <a:custGeom>
            <a:avLst/>
            <a:gdLst/>
            <a:ahLst/>
            <a:cxnLst/>
            <a:rect l="l" t="t" r="r" b="b"/>
            <a:pathLst>
              <a:path w="516347" h="516347">
                <a:moveTo>
                  <a:pt x="0" y="0"/>
                </a:moveTo>
                <a:lnTo>
                  <a:pt x="516347" y="0"/>
                </a:lnTo>
                <a:lnTo>
                  <a:pt x="516347" y="516348"/>
                </a:lnTo>
                <a:lnTo>
                  <a:pt x="0" y="5163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5350742" y="8010753"/>
            <a:ext cx="516347" cy="516347"/>
          </a:xfrm>
          <a:custGeom>
            <a:avLst/>
            <a:gdLst/>
            <a:ahLst/>
            <a:cxnLst/>
            <a:rect l="l" t="t" r="r" b="b"/>
            <a:pathLst>
              <a:path w="516347" h="516347">
                <a:moveTo>
                  <a:pt x="0" y="0"/>
                </a:moveTo>
                <a:lnTo>
                  <a:pt x="516347" y="0"/>
                </a:lnTo>
                <a:lnTo>
                  <a:pt x="516347" y="516348"/>
                </a:lnTo>
                <a:lnTo>
                  <a:pt x="0" y="5163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9682776" y="8010753"/>
            <a:ext cx="516347" cy="516347"/>
          </a:xfrm>
          <a:custGeom>
            <a:avLst/>
            <a:gdLst/>
            <a:ahLst/>
            <a:cxnLst/>
            <a:rect l="l" t="t" r="r" b="b"/>
            <a:pathLst>
              <a:path w="516347" h="516347">
                <a:moveTo>
                  <a:pt x="0" y="0"/>
                </a:moveTo>
                <a:lnTo>
                  <a:pt x="516348" y="0"/>
                </a:lnTo>
                <a:lnTo>
                  <a:pt x="516348" y="516348"/>
                </a:lnTo>
                <a:lnTo>
                  <a:pt x="0" y="5163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11857221" y="5854487"/>
            <a:ext cx="516347" cy="516347"/>
          </a:xfrm>
          <a:custGeom>
            <a:avLst/>
            <a:gdLst/>
            <a:ahLst/>
            <a:cxnLst/>
            <a:rect l="l" t="t" r="r" b="b"/>
            <a:pathLst>
              <a:path w="516347" h="516347">
                <a:moveTo>
                  <a:pt x="0" y="0"/>
                </a:moveTo>
                <a:lnTo>
                  <a:pt x="516348" y="0"/>
                </a:lnTo>
                <a:lnTo>
                  <a:pt x="516348" y="516348"/>
                </a:lnTo>
                <a:lnTo>
                  <a:pt x="0" y="5163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7521349" y="5854487"/>
            <a:ext cx="516347" cy="516347"/>
          </a:xfrm>
          <a:custGeom>
            <a:avLst/>
            <a:gdLst/>
            <a:ahLst/>
            <a:cxnLst/>
            <a:rect l="l" t="t" r="r" b="b"/>
            <a:pathLst>
              <a:path w="516347" h="516347">
                <a:moveTo>
                  <a:pt x="0" y="0"/>
                </a:moveTo>
                <a:lnTo>
                  <a:pt x="516347" y="0"/>
                </a:lnTo>
                <a:lnTo>
                  <a:pt x="516347" y="516348"/>
                </a:lnTo>
                <a:lnTo>
                  <a:pt x="0" y="5163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TextBox 23"/>
          <p:cNvSpPr txBox="1"/>
          <p:nvPr/>
        </p:nvSpPr>
        <p:spPr>
          <a:xfrm>
            <a:off x="1028700" y="692123"/>
            <a:ext cx="13419946" cy="2884612"/>
          </a:xfrm>
          <a:prstGeom prst="rect">
            <a:avLst/>
          </a:prstGeom>
        </p:spPr>
        <p:txBody>
          <a:bodyPr lIns="0" tIns="0" rIns="0" bIns="0" rtlCol="0" anchor="t">
            <a:spAutoFit/>
          </a:bodyPr>
          <a:lstStyle/>
          <a:p>
            <a:pPr marL="0" lvl="0" indent="0" algn="ctr">
              <a:lnSpc>
                <a:spcPts val="11448"/>
              </a:lnSpc>
              <a:spcBef>
                <a:spcPct val="0"/>
              </a:spcBef>
            </a:pPr>
            <a:r>
              <a:rPr lang="en-US" sz="8739">
                <a:solidFill>
                  <a:srgbClr val="404040"/>
                </a:solidFill>
                <a:latin typeface="Lovelo"/>
              </a:rPr>
              <a:t>PROJECT TIMELINE: FROM CONCEPT TO LAUNCH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rot="-5400000">
            <a:off x="7600950" y="825748"/>
            <a:ext cx="3086100" cy="18288000"/>
            <a:chOff x="0" y="0"/>
            <a:chExt cx="812800" cy="4816593"/>
          </a:xfrm>
        </p:grpSpPr>
        <p:sp>
          <p:nvSpPr>
            <p:cNvPr id="4" name="Freeform 4"/>
            <p:cNvSpPr/>
            <p:nvPr/>
          </p:nvSpPr>
          <p:spPr>
            <a:xfrm>
              <a:off x="0" y="0"/>
              <a:ext cx="812800" cy="4816592"/>
            </a:xfrm>
            <a:custGeom>
              <a:avLst/>
              <a:gdLst/>
              <a:ahLst/>
              <a:cxnLst/>
              <a:rect l="l" t="t" r="r" b="b"/>
              <a:pathLst>
                <a:path w="812800" h="4816592">
                  <a:moveTo>
                    <a:pt x="0" y="0"/>
                  </a:moveTo>
                  <a:lnTo>
                    <a:pt x="812800" y="0"/>
                  </a:lnTo>
                  <a:lnTo>
                    <a:pt x="812800" y="4816592"/>
                  </a:lnTo>
                  <a:lnTo>
                    <a:pt x="0" y="4816592"/>
                  </a:lnTo>
                  <a:close/>
                </a:path>
              </a:pathLst>
            </a:custGeom>
            <a:solidFill>
              <a:srgbClr val="593C8F"/>
            </a:solidFill>
          </p:spPr>
        </p:sp>
        <p:sp>
          <p:nvSpPr>
            <p:cNvPr id="5" name="TextBox 5"/>
            <p:cNvSpPr txBox="1"/>
            <p:nvPr/>
          </p:nvSpPr>
          <p:spPr>
            <a:xfrm>
              <a:off x="0" y="-47625"/>
              <a:ext cx="812800" cy="486421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2520315"/>
            <a:ext cx="16230600" cy="5635838"/>
            <a:chOff x="0" y="0"/>
            <a:chExt cx="2514545" cy="873139"/>
          </a:xfrm>
        </p:grpSpPr>
        <p:sp>
          <p:nvSpPr>
            <p:cNvPr id="7" name="Freeform 7"/>
            <p:cNvSpPr/>
            <p:nvPr/>
          </p:nvSpPr>
          <p:spPr>
            <a:xfrm>
              <a:off x="0" y="0"/>
              <a:ext cx="2514545" cy="873139"/>
            </a:xfrm>
            <a:custGeom>
              <a:avLst/>
              <a:gdLst/>
              <a:ahLst/>
              <a:cxnLst/>
              <a:rect l="l" t="t" r="r" b="b"/>
              <a:pathLst>
                <a:path w="2514545" h="873139">
                  <a:moveTo>
                    <a:pt x="0" y="0"/>
                  </a:moveTo>
                  <a:lnTo>
                    <a:pt x="2514545" y="0"/>
                  </a:lnTo>
                  <a:lnTo>
                    <a:pt x="2514545" y="873139"/>
                  </a:lnTo>
                  <a:lnTo>
                    <a:pt x="0" y="873139"/>
                  </a:lnTo>
                  <a:close/>
                </a:path>
              </a:pathLst>
            </a:custGeom>
            <a:blipFill>
              <a:blip r:embed="rId3"/>
              <a:stretch>
                <a:fillRect l="-1298" r="-1298" b="-1157302"/>
              </a:stretch>
            </a:blipFill>
          </p:spPr>
        </p:sp>
      </p:grpSp>
      <p:sp>
        <p:nvSpPr>
          <p:cNvPr id="8" name="TextBox 8"/>
          <p:cNvSpPr txBox="1"/>
          <p:nvPr/>
        </p:nvSpPr>
        <p:spPr>
          <a:xfrm>
            <a:off x="2242668" y="200106"/>
            <a:ext cx="13802664" cy="1875722"/>
          </a:xfrm>
          <a:prstGeom prst="rect">
            <a:avLst/>
          </a:prstGeom>
        </p:spPr>
        <p:txBody>
          <a:bodyPr lIns="0" tIns="0" rIns="0" bIns="0" rtlCol="0" anchor="t">
            <a:spAutoFit/>
          </a:bodyPr>
          <a:lstStyle/>
          <a:p>
            <a:pPr algn="ctr">
              <a:lnSpc>
                <a:spcPts val="15259"/>
              </a:lnSpc>
            </a:pPr>
            <a:r>
              <a:rPr lang="en-US" sz="10899">
                <a:solidFill>
                  <a:srgbClr val="404040"/>
                </a:solidFill>
                <a:latin typeface="Lovelo"/>
              </a:rPr>
              <a:t>Project Highlights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429</Words>
  <Application>Microsoft Office PowerPoint</Application>
  <PresentationFormat>Custom</PresentationFormat>
  <Paragraphs>65</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Poppins</vt:lpstr>
      <vt:lpstr>Montserrat Classic Bold</vt:lpstr>
      <vt:lpstr>League Spartan</vt:lpstr>
      <vt:lpstr>Lato Bold</vt:lpstr>
      <vt:lpstr>Calibri</vt:lpstr>
      <vt:lpstr>Arial</vt:lpstr>
      <vt:lpstr>Lovelo</vt:lpstr>
      <vt:lpstr>Maven Pro Bold</vt:lpstr>
      <vt:lpstr>Maven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cp:lastModifiedBy>Arnav Jain</cp:lastModifiedBy>
  <cp:revision>2</cp:revision>
  <dcterms:created xsi:type="dcterms:W3CDTF">2006-08-16T00:00:00Z</dcterms:created>
  <dcterms:modified xsi:type="dcterms:W3CDTF">2024-05-01T11:14:50Z</dcterms:modified>
  <dc:identifier>DAGDtBcEP_k</dc:identifier>
</cp:coreProperties>
</file>